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handoutMasterIdLst>
    <p:handoutMasterId r:id="rId16"/>
  </p:handoutMasterIdLst>
  <p:sldIdLst>
    <p:sldId id="302" r:id="rId2"/>
    <p:sldId id="358" r:id="rId3"/>
    <p:sldId id="368" r:id="rId4"/>
    <p:sldId id="359" r:id="rId5"/>
    <p:sldId id="360" r:id="rId6"/>
    <p:sldId id="369" r:id="rId7"/>
    <p:sldId id="370" r:id="rId8"/>
    <p:sldId id="362" r:id="rId9"/>
    <p:sldId id="363" r:id="rId10"/>
    <p:sldId id="364" r:id="rId11"/>
    <p:sldId id="365" r:id="rId12"/>
    <p:sldId id="366" r:id="rId13"/>
    <p:sldId id="36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3B061C3-8F52-4F49-87B7-5DDA3E5AE7EE}">
          <p14:sldIdLst>
            <p14:sldId id="302"/>
          </p14:sldIdLst>
        </p14:section>
        <p14:section name="Content" id="{8DC65111-6918-4BC1-BBE1-0254D861BFB9}">
          <p14:sldIdLst>
            <p14:sldId id="358"/>
            <p14:sldId id="368"/>
            <p14:sldId id="359"/>
            <p14:sldId id="360"/>
            <p14:sldId id="369"/>
            <p14:sldId id="370"/>
            <p14:sldId id="362"/>
            <p14:sldId id="363"/>
            <p14:sldId id="364"/>
            <p14:sldId id="365"/>
            <p14:sldId id="366"/>
            <p14:sldId id="367"/>
          </p14:sldIdLst>
        </p14:section>
        <p14:section name="Section Header" id="{512E78DC-8A83-4FC2-A6F3-418CEEE04FFC}">
          <p14:sldIdLst/>
        </p14:section>
        <p14:section name="Quotes/Statements" id="{B1D4EE9D-D70C-4E88-87B9-07D0586363C2}">
          <p14:sldIdLst/>
        </p14:section>
        <p14:section name="Tables and graphs" id="{13DF8F3F-E857-499F-A8C7-2506FDDF83AB}">
          <p14:sldIdLst/>
        </p14:section>
        <p14:section name="Thank You / End Slide" id="{EF6D53E0-9C77-45B6-BCC3-AECABA732B9E}">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D1C24"/>
    <a:srgbClr val="ED1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4" autoAdjust="0"/>
    <p:restoredTop sz="94660"/>
  </p:normalViewPr>
  <p:slideViewPr>
    <p:cSldViewPr snapToGrid="0">
      <p:cViewPr varScale="1">
        <p:scale>
          <a:sx n="159" d="100"/>
          <a:sy n="159" d="100"/>
        </p:scale>
        <p:origin x="320" y="176"/>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17" d="100"/>
          <a:sy n="117" d="100"/>
        </p:scale>
        <p:origin x="45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8CE88-2F2C-7748-95E7-C310FEBD56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834ABF-31B0-3D4E-8F90-B71312259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351C4-2D0B-D646-84CD-C8183F9F886D}" type="datetimeFigureOut">
              <a:rPr lang="en-US" smtClean="0"/>
              <a:pPr/>
              <a:t>3/9/26</a:t>
            </a:fld>
            <a:endParaRPr lang="en-US"/>
          </a:p>
        </p:txBody>
      </p:sp>
      <p:sp>
        <p:nvSpPr>
          <p:cNvPr id="4" name="Footer Placeholder 3">
            <a:extLst>
              <a:ext uri="{FF2B5EF4-FFF2-40B4-BE49-F238E27FC236}">
                <a16:creationId xmlns:a16="http://schemas.microsoft.com/office/drawing/2014/main" id="{D786FC53-F433-E64F-B25C-9296B138A0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766C55-F943-6041-A2C1-2FDC427A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7DD33C-6564-0B41-A9B0-14BCD17ABB73}" type="slidenum">
              <a:rPr lang="en-US" smtClean="0"/>
              <a:pPr/>
              <a:t>‹#›</a:t>
            </a:fld>
            <a:endParaRPr lang="en-US"/>
          </a:p>
        </p:txBody>
      </p:sp>
    </p:spTree>
    <p:extLst>
      <p:ext uri="{BB962C8B-B14F-4D97-AF65-F5344CB8AC3E}">
        <p14:creationId xmlns:p14="http://schemas.microsoft.com/office/powerpoint/2010/main" val="95237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CEF-2CD6-4F96-955C-4BA8D3413BA3}" type="datetimeFigureOut">
              <a:rPr lang="en-GB" smtClean="0"/>
              <a:t>09/03/2026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E3412-76D4-4718-950C-B7CB8C80B2F2}" type="slidenum">
              <a:rPr lang="en-GB" smtClean="0"/>
              <a:t>‹#›</a:t>
            </a:fld>
            <a:endParaRPr lang="en-GB"/>
          </a:p>
        </p:txBody>
      </p:sp>
    </p:spTree>
    <p:extLst>
      <p:ext uri="{BB962C8B-B14F-4D97-AF65-F5344CB8AC3E}">
        <p14:creationId xmlns:p14="http://schemas.microsoft.com/office/powerpoint/2010/main" val="1115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2</a:t>
            </a:fld>
            <a:endParaRPr lang="en-GB"/>
          </a:p>
        </p:txBody>
      </p:sp>
    </p:spTree>
    <p:extLst>
      <p:ext uri="{BB962C8B-B14F-4D97-AF65-F5344CB8AC3E}">
        <p14:creationId xmlns:p14="http://schemas.microsoft.com/office/powerpoint/2010/main" val="18010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274AA-ADCC-7E8A-A4F7-FAD25CE5A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89C63-96C5-885D-45D8-84BBEF29E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ECEC9-E170-184E-A118-2CD8B117C7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4BECE1-FCC1-C52F-21A4-BE8A09617B09}"/>
              </a:ext>
            </a:extLst>
          </p:cNvPr>
          <p:cNvSpPr>
            <a:spLocks noGrp="1"/>
          </p:cNvSpPr>
          <p:nvPr>
            <p:ph type="sldNum" sz="quarter" idx="5"/>
          </p:nvPr>
        </p:nvSpPr>
        <p:spPr/>
        <p:txBody>
          <a:bodyPr/>
          <a:lstStyle/>
          <a:p>
            <a:fld id="{E12E3412-76D4-4718-950C-B7CB8C80B2F2}" type="slidenum">
              <a:rPr lang="en-GB" smtClean="0"/>
              <a:t>13</a:t>
            </a:fld>
            <a:endParaRPr lang="en-GB"/>
          </a:p>
        </p:txBody>
      </p:sp>
    </p:spTree>
    <p:extLst>
      <p:ext uri="{BB962C8B-B14F-4D97-AF65-F5344CB8AC3E}">
        <p14:creationId xmlns:p14="http://schemas.microsoft.com/office/powerpoint/2010/main" val="466645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pic>
        <p:nvPicPr>
          <p:cNvPr id="14" name="Picture 13" descr="A yellow and black pattern&#10;&#10;AI-generated content may be incorrect.">
            <a:extLst>
              <a:ext uri="{FF2B5EF4-FFF2-40B4-BE49-F238E27FC236}">
                <a16:creationId xmlns:a16="http://schemas.microsoft.com/office/drawing/2014/main" id="{482F6E8F-57D2-471A-E451-95664C8CFF1D}"/>
              </a:ext>
            </a:extLst>
          </p:cNvPr>
          <p:cNvPicPr>
            <a:picLocks noChangeAspect="1"/>
          </p:cNvPicPr>
          <p:nvPr userDrawn="1"/>
        </p:nvPicPr>
        <p:blipFill>
          <a:blip r:embed="rId2">
            <a:extLst>
              <a:ext uri="{28A0092B-C50C-407E-A947-70E740481C1C}">
                <a14:useLocalDpi xmlns:a14="http://schemas.microsoft.com/office/drawing/2010/main" val="0"/>
              </a:ext>
            </a:extLst>
          </a:blip>
          <a:srcRect b="4726"/>
          <a:stretch/>
        </p:blipFill>
        <p:spPr>
          <a:xfrm>
            <a:off x="0" y="0"/>
            <a:ext cx="9144000" cy="5143500"/>
          </a:xfrm>
          <a:prstGeom prst="rect">
            <a:avLst/>
          </a:prstGeom>
        </p:spPr>
      </p:pic>
      <p:grpSp>
        <p:nvGrpSpPr>
          <p:cNvPr id="16" name="Group 15">
            <a:extLst>
              <a:ext uri="{FF2B5EF4-FFF2-40B4-BE49-F238E27FC236}">
                <a16:creationId xmlns:a16="http://schemas.microsoft.com/office/drawing/2014/main" id="{C9AB86DE-600F-65E8-B804-40B4D88FCDC4}"/>
              </a:ext>
            </a:extLst>
          </p:cNvPr>
          <p:cNvGrpSpPr/>
          <p:nvPr userDrawn="1"/>
        </p:nvGrpSpPr>
        <p:grpSpPr>
          <a:xfrm>
            <a:off x="0" y="649357"/>
            <a:ext cx="9144000" cy="3896139"/>
            <a:chOff x="1634246" y="1023950"/>
            <a:chExt cx="7305551" cy="3112799"/>
          </a:xfrm>
        </p:grpSpPr>
        <p:sp>
          <p:nvSpPr>
            <p:cNvPr id="15" name="Rectangle 14">
              <a:extLst>
                <a:ext uri="{FF2B5EF4-FFF2-40B4-BE49-F238E27FC236}">
                  <a16:creationId xmlns:a16="http://schemas.microsoft.com/office/drawing/2014/main" id="{7109627B-4690-62BF-4969-1BEB34B7F27F}"/>
                </a:ext>
              </a:extLst>
            </p:cNvPr>
            <p:cNvSpPr/>
            <p:nvPr userDrawn="1"/>
          </p:nvSpPr>
          <p:spPr>
            <a:xfrm>
              <a:off x="1634246" y="1023950"/>
              <a:ext cx="7305551" cy="31127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7" name="Picture 6" descr="A yellow and black sign&#10;&#10;AI-generated content may be incorrect.">
              <a:extLst>
                <a:ext uri="{FF2B5EF4-FFF2-40B4-BE49-F238E27FC236}">
                  <a16:creationId xmlns:a16="http://schemas.microsoft.com/office/drawing/2014/main" id="{6ECCC978-4130-07E6-5B4F-0866EA2FF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2450" y="1583091"/>
              <a:ext cx="5369142" cy="1953487"/>
            </a:xfrm>
            <a:prstGeom prst="rect">
              <a:avLst/>
            </a:prstGeom>
          </p:spPr>
        </p:pic>
      </p:grpSp>
    </p:spTree>
    <p:extLst>
      <p:ext uri="{BB962C8B-B14F-4D97-AF65-F5344CB8AC3E}">
        <p14:creationId xmlns:p14="http://schemas.microsoft.com/office/powerpoint/2010/main" val="177074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7" y="371129"/>
            <a:ext cx="3746004"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sp>
        <p:nvSpPr>
          <p:cNvPr id="3" name="Picture Placeholder 2"/>
          <p:cNvSpPr>
            <a:spLocks noGrp="1"/>
          </p:cNvSpPr>
          <p:nvPr>
            <p:ph type="pic" sz="quarter" idx="16"/>
          </p:nvPr>
        </p:nvSpPr>
        <p:spPr>
          <a:xfrm>
            <a:off x="4578350" y="0"/>
            <a:ext cx="4565650" cy="5143500"/>
          </a:xfrm>
          <a:prstGeom prst="rect">
            <a:avLst/>
          </a:prstGeom>
        </p:spPr>
        <p:txBody>
          <a:bodyPr anchor="ctr"/>
          <a:lstStyle>
            <a:lvl1pPr marL="0" indent="0" algn="ctr">
              <a:buNone/>
              <a:defRPr sz="1400"/>
            </a:lvl1pPr>
          </a:lstStyle>
          <a:p>
            <a:r>
              <a:rPr lang="en-GB"/>
              <a:t>Click icon to add picture</a:t>
            </a:r>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347824"/>
            <a:ext cx="3770888" cy="3026952"/>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dirty="0"/>
              <a:t>Two columns for a lot of text</a:t>
            </a:r>
            <a:endParaRPr lang="en-GB" dirty="0"/>
          </a:p>
        </p:txBody>
      </p:sp>
      <p:sp>
        <p:nvSpPr>
          <p:cNvPr id="6" name="Text Placeholder 2">
            <a:extLst>
              <a:ext uri="{FF2B5EF4-FFF2-40B4-BE49-F238E27FC236}">
                <a16:creationId xmlns:a16="http://schemas.microsoft.com/office/drawing/2014/main" id="{0376A163-AECC-8045-A638-B7D5E050F0A5}"/>
              </a:ext>
            </a:extLst>
          </p:cNvPr>
          <p:cNvSpPr>
            <a:spLocks noGrp="1"/>
          </p:cNvSpPr>
          <p:nvPr>
            <p:ph type="body" sz="quarter" idx="17" hasCustomPrompt="1"/>
          </p:nvPr>
        </p:nvSpPr>
        <p:spPr>
          <a:xfrm>
            <a:off x="385095" y="889560"/>
            <a:ext cx="1501762" cy="348690"/>
          </a:xfrm>
          <a:prstGeom prst="rect">
            <a:avLst/>
          </a:prstGeom>
          <a:solidFill>
            <a:schemeClr val="tx1"/>
          </a:solidFill>
        </p:spPr>
        <p:txBody>
          <a:bodyPr lIns="0" rIns="0" anchor="t"/>
          <a:lstStyle>
            <a:lvl1pPr marL="0" indent="0">
              <a:lnSpc>
                <a:spcPct val="100000"/>
              </a:lnSpc>
              <a:buNone/>
              <a:defRPr sz="2000" b="1" i="0">
                <a:solidFill>
                  <a:schemeClr val="accent3"/>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 Sub Header</a:t>
            </a:r>
            <a:br>
              <a:rPr lang="en-US" dirty="0"/>
            </a:br>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4D83775D-4554-838D-96E3-C6DC49DF622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521305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5143500"/>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835152"/>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B3F158-ED70-E4BE-045C-9143F4C6FA7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26247713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724619" y="762000"/>
            <a:ext cx="6921030"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00C8DA8-4A17-B73B-B497-A87EA19EF25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36352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51435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5143501"/>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05481"/>
            <a:ext cx="4943902" cy="3737919"/>
          </a:xfrm>
          <a:prstGeom prst="rect">
            <a:avLst/>
          </a:prstGeom>
          <a:noFill/>
        </p:spPr>
        <p:txBody>
          <a:bodyPr lIns="0" tIns="0" rIns="0" bIns="0" anchor="ctr" anchorCtr="0"/>
          <a:lstStyle>
            <a:lvl1pPr>
              <a:defRPr sz="5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C28081F-90D4-F7F2-DDC5-584C30CFCF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51950572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7D4E52D1-5DFC-293C-6158-6AF40ACF427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82018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4571999"/>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73227"/>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250B8E8-D09C-8ADC-E98F-8680735150D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9147364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457199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4571999"/>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7" y="762000"/>
            <a:ext cx="5157303" cy="3245224"/>
          </a:xfrm>
          <a:prstGeom prst="rect">
            <a:avLst/>
          </a:prstGeom>
          <a:noFill/>
        </p:spPr>
        <p:txBody>
          <a:bodyPr lIns="0" tIns="0" rIns="0" bIns="0" anchor="ctr" anchorCtr="0"/>
          <a:lstStyle>
            <a:lvl1pPr>
              <a:defRPr sz="4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49453AB-D185-C3D8-94C1-8A0F4835837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01301073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4" name="Picture 3" descr="A black background with yellow shapes&#10;&#10;AI-generated content may be incorrect.">
            <a:extLst>
              <a:ext uri="{FF2B5EF4-FFF2-40B4-BE49-F238E27FC236}">
                <a16:creationId xmlns:a16="http://schemas.microsoft.com/office/drawing/2014/main" id="{744E31FC-24F3-4D49-E153-02379952C8E5}"/>
              </a:ext>
            </a:extLst>
          </p:cNvPr>
          <p:cNvPicPr>
            <a:picLocks noChangeAspect="1"/>
          </p:cNvPicPr>
          <p:nvPr userDrawn="1"/>
        </p:nvPicPr>
        <p:blipFill>
          <a:blip r:embed="rId2">
            <a:extLst>
              <a:ext uri="{28A0092B-C50C-407E-A947-70E740481C1C}">
                <a14:useLocalDpi xmlns:a14="http://schemas.microsoft.com/office/drawing/2010/main" val="0"/>
              </a:ext>
            </a:extLst>
          </a:blip>
          <a:srcRect b="37881"/>
          <a:stretch/>
        </p:blipFill>
        <p:spPr>
          <a:xfrm>
            <a:off x="0" y="-1"/>
            <a:ext cx="9144000" cy="4260113"/>
          </a:xfrm>
          <a:prstGeom prst="rect">
            <a:avLst/>
          </a:prstGeom>
        </p:spPr>
      </p:pic>
      <p:sp>
        <p:nvSpPr>
          <p:cNvPr id="9" name="Title 1">
            <a:extLst>
              <a:ext uri="{FF2B5EF4-FFF2-40B4-BE49-F238E27FC236}">
                <a16:creationId xmlns:a16="http://schemas.microsoft.com/office/drawing/2014/main" id="{D71E1548-A9C0-A643-AC61-7832C56C8F92}"/>
              </a:ext>
            </a:extLst>
          </p:cNvPr>
          <p:cNvSpPr>
            <a:spLocks noGrp="1"/>
          </p:cNvSpPr>
          <p:nvPr>
            <p:ph type="ctrTitle" hasCustomPrompt="1"/>
          </p:nvPr>
        </p:nvSpPr>
        <p:spPr>
          <a:xfrm>
            <a:off x="618854" y="1828800"/>
            <a:ext cx="3953146" cy="897148"/>
          </a:xfrm>
          <a:prstGeom prst="rect">
            <a:avLst/>
          </a:prstGeom>
          <a:solidFill>
            <a:schemeClr val="bg1"/>
          </a:solidFill>
        </p:spPr>
        <p:txBody>
          <a:bodyPr lIns="0" tIns="0" rIns="0" bIns="0" anchor="ctr">
            <a:noAutofit/>
          </a:bodyPr>
          <a:lstStyle>
            <a:lvl1pPr algn="l">
              <a:lnSpc>
                <a:spcPct val="100000"/>
              </a:lnSpc>
              <a:defRPr sz="4800" b="1" i="0" baseline="0">
                <a:solidFill>
                  <a:schemeClr val="tx1"/>
                </a:solidFill>
                <a:latin typeface="ITC Franklin Gothic Std Book" panose="020B0504030503020204" pitchFamily="34" charset="77"/>
                <a:cs typeface="Calibri"/>
              </a:defRPr>
            </a:lvl1pPr>
          </a:lstStyle>
          <a:p>
            <a:r>
              <a:rPr lang="en-GB" dirty="0"/>
              <a:t> Thank you</a:t>
            </a:r>
          </a:p>
        </p:txBody>
      </p:sp>
      <p:sp>
        <p:nvSpPr>
          <p:cNvPr id="14" name="TextBox 13">
            <a:extLst>
              <a:ext uri="{FF2B5EF4-FFF2-40B4-BE49-F238E27FC236}">
                <a16:creationId xmlns:a16="http://schemas.microsoft.com/office/drawing/2014/main" id="{38A5187C-21EA-C54C-B7DE-7C432F216AD1}"/>
              </a:ext>
            </a:extLst>
          </p:cNvPr>
          <p:cNvSpPr txBox="1"/>
          <p:nvPr userDrawn="1"/>
        </p:nvSpPr>
        <p:spPr>
          <a:xfrm>
            <a:off x="386625" y="4543114"/>
            <a:ext cx="1651001" cy="207749"/>
          </a:xfrm>
          <a:prstGeom prst="rect">
            <a:avLst/>
          </a:prstGeom>
          <a:noFill/>
        </p:spPr>
        <p:txBody>
          <a:bodyPr wrap="square" lIns="0" tIns="0" rIns="0" bIns="0" rtlCol="0">
            <a:noAutofit/>
          </a:bodyPr>
          <a:lstStyle/>
          <a:p>
            <a:pPr lvl="0" algn="l"/>
            <a:r>
              <a:rPr lang="en-GB" sz="1400" b="0" i="1" kern="1200" baseline="0" dirty="0">
                <a:solidFill>
                  <a:schemeClr val="tx1"/>
                </a:solidFill>
                <a:effectLst/>
                <a:latin typeface="ITC Franklin Gothic Std Book" panose="020B0504030503020204" pitchFamily="34" charset="77"/>
                <a:ea typeface="+mn-ea"/>
                <a:cs typeface="+mn-cs"/>
              </a:rPr>
              <a:t>@</a:t>
            </a:r>
            <a:endParaRPr lang="en-GB" sz="1400" b="0" i="1" baseline="0" dirty="0">
              <a:solidFill>
                <a:schemeClr val="tx1"/>
              </a:solidFill>
              <a:latin typeface="ITC Franklin Gothic Std Book" panose="020B0504030503020204" pitchFamily="34" charset="77"/>
            </a:endParaRPr>
          </a:p>
        </p:txBody>
      </p:sp>
      <p:sp>
        <p:nvSpPr>
          <p:cNvPr id="15" name="TextBox 14">
            <a:extLst>
              <a:ext uri="{FF2B5EF4-FFF2-40B4-BE49-F238E27FC236}">
                <a16:creationId xmlns:a16="http://schemas.microsoft.com/office/drawing/2014/main" id="{CA3DA801-CD4A-5042-9EBF-5D7B42113252}"/>
              </a:ext>
            </a:extLst>
          </p:cNvPr>
          <p:cNvSpPr txBox="1"/>
          <p:nvPr userDrawn="1"/>
        </p:nvSpPr>
        <p:spPr>
          <a:xfrm>
            <a:off x="386625" y="4764748"/>
            <a:ext cx="2736850" cy="207749"/>
          </a:xfrm>
          <a:prstGeom prst="rect">
            <a:avLst/>
          </a:prstGeom>
          <a:noFill/>
        </p:spPr>
        <p:txBody>
          <a:bodyPr wrap="square" lIns="0" tIns="0" rIns="0" bIns="0" rtlCol="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b="1" i="0" baseline="0" dirty="0">
                <a:solidFill>
                  <a:schemeClr val="tx1"/>
                </a:solidFill>
                <a:latin typeface="ITC Franklin Gothic Std Book" panose="020B0504030503020204" pitchFamily="34" charset="77"/>
              </a:rPr>
              <a:t>iop.org</a:t>
            </a:r>
            <a:endParaRPr lang="en-GB" sz="1400" b="1" i="0" baseline="0" dirty="0">
              <a:solidFill>
                <a:schemeClr val="tx1"/>
              </a:solidFill>
              <a:latin typeface="ITC Franklin Gothic Std Book" panose="020B0504030503020204" pitchFamily="34" charset="77"/>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E73CC33-24C7-7E47-E774-D4BD109E1AF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7025099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General)">
    <p:spTree>
      <p:nvGrpSpPr>
        <p:cNvPr id="1" name=""/>
        <p:cNvGrpSpPr/>
        <p:nvPr/>
      </p:nvGrpSpPr>
      <p:grpSpPr>
        <a:xfrm>
          <a:off x="0" y="0"/>
          <a:ext cx="0" cy="0"/>
          <a:chOff x="0" y="0"/>
          <a:chExt cx="0" cy="0"/>
        </a:xfrm>
      </p:grpSpPr>
      <p:pic>
        <p:nvPicPr>
          <p:cNvPr id="4" name="Picture 3" descr="A black background with yellow shapes&#10;&#10;AI-generated content may be incorrect.">
            <a:extLst>
              <a:ext uri="{FF2B5EF4-FFF2-40B4-BE49-F238E27FC236}">
                <a16:creationId xmlns:a16="http://schemas.microsoft.com/office/drawing/2014/main" id="{AFEA12AE-846A-2010-EB62-189D40DC0885}"/>
              </a:ext>
            </a:extLst>
          </p:cNvPr>
          <p:cNvPicPr>
            <a:picLocks noChangeAspect="1"/>
          </p:cNvPicPr>
          <p:nvPr userDrawn="1"/>
        </p:nvPicPr>
        <p:blipFill>
          <a:blip r:embed="rId2">
            <a:extLst>
              <a:ext uri="{28A0092B-C50C-407E-A947-70E740481C1C}">
                <a14:useLocalDpi xmlns:a14="http://schemas.microsoft.com/office/drawing/2010/main" val="0"/>
              </a:ext>
            </a:extLst>
          </a:blip>
          <a:srcRect b="25000"/>
          <a:stretch/>
        </p:blipFill>
        <p:spPr>
          <a:xfrm>
            <a:off x="0" y="-1"/>
            <a:ext cx="9144000" cy="5143501"/>
          </a:xfrm>
          <a:prstGeom prst="rect">
            <a:avLst/>
          </a:prstGeom>
        </p:spPr>
      </p:pic>
      <p:grpSp>
        <p:nvGrpSpPr>
          <p:cNvPr id="16" name="Group 15">
            <a:extLst>
              <a:ext uri="{FF2B5EF4-FFF2-40B4-BE49-F238E27FC236}">
                <a16:creationId xmlns:a16="http://schemas.microsoft.com/office/drawing/2014/main" id="{C9AB86DE-600F-65E8-B804-40B4D88FCDC4}"/>
              </a:ext>
            </a:extLst>
          </p:cNvPr>
          <p:cNvGrpSpPr/>
          <p:nvPr userDrawn="1"/>
        </p:nvGrpSpPr>
        <p:grpSpPr>
          <a:xfrm>
            <a:off x="678543" y="623679"/>
            <a:ext cx="7786913" cy="3896139"/>
            <a:chOff x="2176364" y="1003435"/>
            <a:chExt cx="6221314" cy="3112799"/>
          </a:xfrm>
        </p:grpSpPr>
        <p:sp>
          <p:nvSpPr>
            <p:cNvPr id="15" name="Rectangle 14">
              <a:extLst>
                <a:ext uri="{FF2B5EF4-FFF2-40B4-BE49-F238E27FC236}">
                  <a16:creationId xmlns:a16="http://schemas.microsoft.com/office/drawing/2014/main" id="{7109627B-4690-62BF-4969-1BEB34B7F27F}"/>
                </a:ext>
              </a:extLst>
            </p:cNvPr>
            <p:cNvSpPr/>
            <p:nvPr userDrawn="1"/>
          </p:nvSpPr>
          <p:spPr>
            <a:xfrm>
              <a:off x="2176364" y="1003435"/>
              <a:ext cx="6221314" cy="31127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7" name="Picture 6" descr="A yellow and black sign&#10;&#10;AI-generated content may be incorrect.">
              <a:extLst>
                <a:ext uri="{FF2B5EF4-FFF2-40B4-BE49-F238E27FC236}">
                  <a16:creationId xmlns:a16="http://schemas.microsoft.com/office/drawing/2014/main" id="{6ECCC978-4130-07E6-5B4F-0866EA2FF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594" y="1507717"/>
              <a:ext cx="4226855" cy="1537882"/>
            </a:xfrm>
            <a:prstGeom prst="rect">
              <a:avLst/>
            </a:prstGeom>
          </p:spPr>
        </p:pic>
      </p:grpSp>
      <p:sp>
        <p:nvSpPr>
          <p:cNvPr id="3" name="Rounded Rectangle 2">
            <a:extLst>
              <a:ext uri="{FF2B5EF4-FFF2-40B4-BE49-F238E27FC236}">
                <a16:creationId xmlns:a16="http://schemas.microsoft.com/office/drawing/2014/main" id="{B71BDE58-6554-0831-3C71-018042454AFD}"/>
              </a:ext>
            </a:extLst>
          </p:cNvPr>
          <p:cNvSpPr/>
          <p:nvPr userDrawn="1"/>
        </p:nvSpPr>
        <p:spPr>
          <a:xfrm>
            <a:off x="3142343" y="3512457"/>
            <a:ext cx="2670628" cy="3761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TextBox 1">
            <a:extLst>
              <a:ext uri="{FF2B5EF4-FFF2-40B4-BE49-F238E27FC236}">
                <a16:creationId xmlns:a16="http://schemas.microsoft.com/office/drawing/2014/main" id="{6F75151F-4EDA-41EA-C5F1-ED09A33F5584}"/>
              </a:ext>
            </a:extLst>
          </p:cNvPr>
          <p:cNvSpPr txBox="1"/>
          <p:nvPr userDrawn="1"/>
        </p:nvSpPr>
        <p:spPr>
          <a:xfrm>
            <a:off x="2205228" y="3539881"/>
            <a:ext cx="4581144" cy="369332"/>
          </a:xfrm>
          <a:prstGeom prst="rect">
            <a:avLst/>
          </a:prstGeom>
          <a:noFill/>
        </p:spPr>
        <p:txBody>
          <a:bodyPr wrap="square">
            <a:spAutoFit/>
          </a:bodyPr>
          <a:lstStyle/>
          <a:p>
            <a:pPr algn="ctr"/>
            <a:r>
              <a:rPr lang="en-GB" sz="1800" b="1" dirty="0">
                <a:latin typeface="ITC Franklin Gothic Std Book" panose="020B0504030503020204" pitchFamily="34" charset="77"/>
              </a:rPr>
              <a:t>See physics differently</a:t>
            </a:r>
            <a:endParaRPr lang="en-US" sz="1800" b="1" dirty="0">
              <a:latin typeface="ITC Franklin Gothic Std Book" panose="020B0504030503020204" pitchFamily="34" charset="77"/>
            </a:endParaRPr>
          </a:p>
        </p:txBody>
      </p:sp>
    </p:spTree>
    <p:extLst>
      <p:ext uri="{BB962C8B-B14F-4D97-AF65-F5344CB8AC3E}">
        <p14:creationId xmlns:p14="http://schemas.microsoft.com/office/powerpoint/2010/main" val="408998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Genera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536357" y="1867939"/>
            <a:ext cx="4466795" cy="1773382"/>
          </a:xfrm>
          <a:prstGeom prst="rect">
            <a:avLst/>
          </a:prstGeom>
        </p:spPr>
        <p:txBody>
          <a:bodyPr lIns="0" tIns="0" rIns="0" bIns="0" anchor="t">
            <a:noAutofit/>
          </a:bodyPr>
          <a:lstStyle>
            <a:lvl1pPr algn="l">
              <a:lnSpc>
                <a:spcPct val="100000"/>
              </a:lnSpc>
              <a:defRPr sz="3600" b="1" i="0" baseline="0">
                <a:solidFill>
                  <a:schemeClr val="tx1"/>
                </a:solidFill>
                <a:latin typeface="ITC Franklin Gothic Std Book" panose="020B0504030503020204" pitchFamily="34" charset="77"/>
                <a:cs typeface="Calibri"/>
              </a:defRPr>
            </a:lvl1pPr>
          </a:lstStyle>
          <a:p>
            <a:r>
              <a:rPr lang="en-GB" dirty="0"/>
              <a:t>Click to edit Master title style</a:t>
            </a:r>
          </a:p>
        </p:txBody>
      </p:sp>
      <p:pic>
        <p:nvPicPr>
          <p:cNvPr id="3" name="Picture 2" descr="A yellow sign with black text&#10;&#10;AI-generated content may be incorrect.">
            <a:extLst>
              <a:ext uri="{FF2B5EF4-FFF2-40B4-BE49-F238E27FC236}">
                <a16:creationId xmlns:a16="http://schemas.microsoft.com/office/drawing/2014/main" id="{961DAF1E-6278-FD06-E9BE-002228CD00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430" y="1008380"/>
            <a:ext cx="2173181" cy="590227"/>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AEF80DC9-99A8-97E6-EE18-0D3D2B6CFE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spTree>
    <p:extLst>
      <p:ext uri="{BB962C8B-B14F-4D97-AF65-F5344CB8AC3E}">
        <p14:creationId xmlns:p14="http://schemas.microsoft.com/office/powerpoint/2010/main" val="423800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Genera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536357" y="1867939"/>
            <a:ext cx="4466795" cy="1773382"/>
          </a:xfrm>
          <a:prstGeom prst="rect">
            <a:avLst/>
          </a:prstGeom>
        </p:spPr>
        <p:txBody>
          <a:bodyPr lIns="0" tIns="0" rIns="0" bIns="0" anchor="t">
            <a:noAutofit/>
          </a:bodyPr>
          <a:lstStyle>
            <a:lvl1pPr algn="l">
              <a:lnSpc>
                <a:spcPct val="100000"/>
              </a:lnSpc>
              <a:defRPr sz="3600" b="1" i="0" baseline="0">
                <a:solidFill>
                  <a:schemeClr val="tx1"/>
                </a:solidFill>
                <a:latin typeface="ITC Franklin Gothic Std Book" panose="020B0504030503020204" pitchFamily="34" charset="77"/>
                <a:cs typeface="Calibri"/>
              </a:defRPr>
            </a:lvl1pPr>
          </a:lstStyle>
          <a:p>
            <a:r>
              <a:rPr lang="en-GB" dirty="0"/>
              <a:t>Click to edit Master title style</a:t>
            </a:r>
          </a:p>
        </p:txBody>
      </p:sp>
    </p:spTree>
    <p:extLst>
      <p:ext uri="{BB962C8B-B14F-4D97-AF65-F5344CB8AC3E}">
        <p14:creationId xmlns:p14="http://schemas.microsoft.com/office/powerpoint/2010/main" val="56958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1038896"/>
            <a:ext cx="8407225" cy="3335880"/>
          </a:xfrm>
          <a:prstGeom prst="rect">
            <a:avLst/>
          </a:prstGeom>
        </p:spPr>
        <p:txBody>
          <a:bodyPr lIns="0" tIns="0" rIns="0" bIns="0"/>
          <a:lstStyle>
            <a:lvl1pPr marL="0" indent="0">
              <a:lnSpc>
                <a:spcPct val="130000"/>
              </a:lnSpc>
              <a:buNone/>
              <a:defRPr sz="1600" b="0" i="0" baseline="0">
                <a:latin typeface="ITC Franklin Gothic Std Book" panose="020B0504030503020204" pitchFamily="34" charset="77"/>
              </a:defRPr>
            </a:lvl1pPr>
          </a:lstStyle>
          <a:p>
            <a:pPr lvl="0"/>
            <a:r>
              <a:rPr lang="en-GB" dirty="0"/>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A42C927-D985-1054-8604-422C0687092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489999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956440"/>
            <a:ext cx="8407225" cy="3418335"/>
          </a:xfrm>
          <a:prstGeom prst="rect">
            <a:avLst/>
          </a:prstGeom>
        </p:spPr>
        <p:txBody>
          <a:bodyPr lIns="0" tIns="0" rIns="0" bIns="0"/>
          <a:lstStyle>
            <a:lvl1pPr marL="0" indent="0">
              <a:lnSpc>
                <a:spcPct val="130000"/>
              </a:lnSpc>
              <a:buNone/>
              <a:defRPr sz="1200" b="0" i="0" baseline="0">
                <a:latin typeface="ITC Franklin Gothic Std Book" panose="020B0504030503020204" pitchFamily="34" charset="77"/>
              </a:defRPr>
            </a:lvl1pPr>
          </a:lstStyle>
          <a:p>
            <a:pPr lvl="0"/>
            <a:r>
              <a:rPr lang="en-GB" dirty="0"/>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4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A42C927-D985-1054-8604-422C0687092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361446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987754CC-448B-830B-F600-4ADCD7693ED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677853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endParaRPr lang="en-GB" dirty="0"/>
          </a:p>
        </p:txBody>
      </p:sp>
      <p:sp>
        <p:nvSpPr>
          <p:cNvPr id="4" name="Text Placeholder 3"/>
          <p:cNvSpPr>
            <a:spLocks noGrp="1"/>
          </p:cNvSpPr>
          <p:nvPr>
            <p:ph type="body" sz="half" idx="16"/>
          </p:nvPr>
        </p:nvSpPr>
        <p:spPr>
          <a:xfrm>
            <a:off x="867991"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6" name="Picture Placeholder 7"/>
          <p:cNvSpPr>
            <a:spLocks noGrp="1"/>
          </p:cNvSpPr>
          <p:nvPr>
            <p:ph type="pic" sz="quarter" idx="10" hasCustomPrompt="1"/>
          </p:nvPr>
        </p:nvSpPr>
        <p:spPr>
          <a:xfrm>
            <a:off x="867991"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15"/>
          </p:nvPr>
        </p:nvSpPr>
        <p:spPr>
          <a:xfrm>
            <a:off x="676506"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9" name="Text Placeholder 3"/>
          <p:cNvSpPr>
            <a:spLocks noGrp="1"/>
          </p:cNvSpPr>
          <p:nvPr>
            <p:ph type="body" sz="half" idx="17"/>
          </p:nvPr>
        </p:nvSpPr>
        <p:spPr>
          <a:xfrm>
            <a:off x="2822643" y="3148082"/>
            <a:ext cx="1421516" cy="564382"/>
          </a:xfrm>
          <a:prstGeom prst="rect">
            <a:avLst/>
          </a:prstGeom>
        </p:spPr>
        <p:txBody>
          <a:bodyPr wrap="square" lIns="0" tIns="0" rIns="0" bIns="0" anchor="t">
            <a:noAutofit/>
          </a:bodyPr>
          <a:lstStyle>
            <a:lvl1pPr marL="0" indent="0" algn="ctr">
              <a:buNone/>
              <a:defRPr sz="1400" b="1" i="0" baseline="0">
                <a:solidFill>
                  <a:schemeClr val="tx1"/>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0" name="Picture Placeholder 7"/>
          <p:cNvSpPr>
            <a:spLocks noGrp="1"/>
          </p:cNvSpPr>
          <p:nvPr>
            <p:ph type="pic" sz="quarter" idx="18" hasCustomPrompt="1"/>
          </p:nvPr>
        </p:nvSpPr>
        <p:spPr>
          <a:xfrm>
            <a:off x="2822643" y="1472626"/>
            <a:ext cx="1421516" cy="1421092"/>
          </a:xfrm>
          <a:prstGeom prst="ellipse">
            <a:avLst/>
          </a:prstGeom>
          <a:ln w="28575">
            <a:solidFill>
              <a:schemeClr val="tx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19"/>
          </p:nvPr>
        </p:nvSpPr>
        <p:spPr>
          <a:xfrm>
            <a:off x="2631158"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12" name="Text Placeholder 3"/>
          <p:cNvSpPr>
            <a:spLocks noGrp="1"/>
          </p:cNvSpPr>
          <p:nvPr>
            <p:ph type="body" sz="half" idx="20"/>
          </p:nvPr>
        </p:nvSpPr>
        <p:spPr>
          <a:xfrm>
            <a:off x="4829092"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lgn="ctr">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3" name="Picture Placeholder 7"/>
          <p:cNvSpPr>
            <a:spLocks noGrp="1"/>
          </p:cNvSpPr>
          <p:nvPr>
            <p:ph type="pic" sz="quarter" idx="21" hasCustomPrompt="1"/>
          </p:nvPr>
        </p:nvSpPr>
        <p:spPr>
          <a:xfrm>
            <a:off x="4829092"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2"/>
          </p:nvPr>
        </p:nvSpPr>
        <p:spPr>
          <a:xfrm>
            <a:off x="4637607"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15" name="Text Placeholder 3"/>
          <p:cNvSpPr>
            <a:spLocks noGrp="1"/>
          </p:cNvSpPr>
          <p:nvPr>
            <p:ph type="body" sz="half" idx="23"/>
          </p:nvPr>
        </p:nvSpPr>
        <p:spPr>
          <a:xfrm>
            <a:off x="6835350" y="3148082"/>
            <a:ext cx="1421516" cy="564382"/>
          </a:xfrm>
          <a:prstGeom prst="rect">
            <a:avLst/>
          </a:prstGeom>
        </p:spPr>
        <p:txBody>
          <a:bodyPr wrap="square" lIns="0" tIns="0" rIns="0" bIns="0" anchor="t">
            <a:noAutofit/>
          </a:bodyPr>
          <a:lstStyle>
            <a:lvl1pPr marL="0" indent="0" algn="ctr">
              <a:buNone/>
              <a:defRPr sz="1400" b="1" i="0" baseline="0">
                <a:solidFill>
                  <a:schemeClr val="tx1"/>
                </a:solidFill>
                <a:latin typeface="ITC Franklin Gothic Std Book" panose="020B0504030503020204" pitchFamily="34" charset="77"/>
              </a:defRPr>
            </a:lvl1pPr>
            <a:lvl2pPr marL="457200" indent="0">
              <a:buNone/>
              <a:defRPr sz="1200" b="1" i="0">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6" name="Picture Placeholder 7"/>
          <p:cNvSpPr>
            <a:spLocks noGrp="1"/>
          </p:cNvSpPr>
          <p:nvPr>
            <p:ph type="pic" sz="quarter" idx="24" hasCustomPrompt="1"/>
          </p:nvPr>
        </p:nvSpPr>
        <p:spPr>
          <a:xfrm>
            <a:off x="6835350" y="1472626"/>
            <a:ext cx="1421516" cy="1421092"/>
          </a:xfrm>
          <a:prstGeom prst="ellipse">
            <a:avLst/>
          </a:prstGeom>
          <a:ln w="28575">
            <a:solidFill>
              <a:schemeClr val="tx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7" name="Text Placeholder 3"/>
          <p:cNvSpPr>
            <a:spLocks noGrp="1"/>
          </p:cNvSpPr>
          <p:nvPr>
            <p:ph type="body" sz="half" idx="25"/>
          </p:nvPr>
        </p:nvSpPr>
        <p:spPr>
          <a:xfrm>
            <a:off x="6643865"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D172094-C9B8-6036-3E69-332C18CBD2E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75814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79" y="1347824"/>
            <a:ext cx="8407225" cy="3026952"/>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dirty="0"/>
              <a:t>Two columns for a lot of text</a:t>
            </a:r>
            <a:endParaRPr lang="en-GB" dirty="0"/>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sp>
        <p:nvSpPr>
          <p:cNvPr id="3" name="Text Placeholder 2"/>
          <p:cNvSpPr>
            <a:spLocks noGrp="1"/>
          </p:cNvSpPr>
          <p:nvPr>
            <p:ph type="body" sz="quarter" idx="16" hasCustomPrompt="1"/>
          </p:nvPr>
        </p:nvSpPr>
        <p:spPr>
          <a:xfrm>
            <a:off x="385095" y="889560"/>
            <a:ext cx="1501762" cy="348690"/>
          </a:xfrm>
          <a:prstGeom prst="rect">
            <a:avLst/>
          </a:prstGeom>
          <a:solidFill>
            <a:schemeClr val="tx1"/>
          </a:solidFill>
        </p:spPr>
        <p:txBody>
          <a:bodyPr lIns="0" rIns="0" anchor="t"/>
          <a:lstStyle>
            <a:lvl1pPr marL="0" indent="0">
              <a:lnSpc>
                <a:spcPct val="100000"/>
              </a:lnSpc>
              <a:buNone/>
              <a:defRPr sz="2000" b="1" i="0">
                <a:solidFill>
                  <a:schemeClr val="accent3"/>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 Sub Header</a:t>
            </a:r>
            <a:br>
              <a:rPr lang="en-US" dirty="0"/>
            </a:b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2D99C83-E8A1-7A56-FBD9-70EA307749D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9539690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51827"/>
      </p:ext>
    </p:extLst>
  </p:cSld>
  <p:clrMap bg1="lt1" tx1="dk1" bg2="lt2" tx2="dk2" accent1="accent1" accent2="accent2" accent3="accent3" accent4="accent4" accent5="accent5" accent6="accent6" hlink="hlink" folHlink="folHlink"/>
  <p:sldLayoutIdLst>
    <p:sldLayoutId id="2147483678" r:id="rId1"/>
    <p:sldLayoutId id="2147483710" r:id="rId2"/>
    <p:sldLayoutId id="2147483707" r:id="rId3"/>
    <p:sldLayoutId id="2147483708" r:id="rId4"/>
    <p:sldLayoutId id="2147483692" r:id="rId5"/>
    <p:sldLayoutId id="2147483709" r:id="rId6"/>
    <p:sldLayoutId id="2147483699" r:id="rId7"/>
    <p:sldLayoutId id="2147483706" r:id="rId8"/>
    <p:sldLayoutId id="2147483697" r:id="rId9"/>
    <p:sldLayoutId id="2147483698" r:id="rId10"/>
    <p:sldLayoutId id="2147483693" r:id="rId11"/>
    <p:sldLayoutId id="2147483694" r:id="rId12"/>
    <p:sldLayoutId id="2147483701" r:id="rId13"/>
    <p:sldLayoutId id="2147483703" r:id="rId14"/>
    <p:sldLayoutId id="2147483702" r:id="rId15"/>
    <p:sldLayoutId id="2147483696" r:id="rId16"/>
    <p:sldLayoutId id="2147483700" r:id="rId17"/>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ideo" Target="https://www.youtube.com/embed/yGhfuSDWUAU?feature=oembed" TargetMode="Externa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yellow shapes&#10;&#10;AI-generated content may be incorrect.">
            <a:extLst>
              <a:ext uri="{FF2B5EF4-FFF2-40B4-BE49-F238E27FC236}">
                <a16:creationId xmlns:a16="http://schemas.microsoft.com/office/drawing/2014/main" id="{1605D8A4-93D5-0A29-EF9D-970765F3943C}"/>
              </a:ext>
            </a:extLst>
          </p:cNvPr>
          <p:cNvPicPr>
            <a:picLocks noChangeAspect="1"/>
          </p:cNvPicPr>
          <p:nvPr/>
        </p:nvPicPr>
        <p:blipFill>
          <a:blip r:embed="rId2">
            <a:extLst>
              <a:ext uri="{28A0092B-C50C-407E-A947-70E740481C1C}">
                <a14:useLocalDpi xmlns:a14="http://schemas.microsoft.com/office/drawing/2010/main" val="0"/>
              </a:ext>
            </a:extLst>
          </a:blip>
          <a:srcRect b="25000"/>
          <a:stretch/>
        </p:blipFill>
        <p:spPr>
          <a:xfrm>
            <a:off x="0" y="-1"/>
            <a:ext cx="9144000" cy="5143501"/>
          </a:xfrm>
          <a:prstGeom prst="rect">
            <a:avLst/>
          </a:prstGeom>
        </p:spPr>
      </p:pic>
      <p:sp>
        <p:nvSpPr>
          <p:cNvPr id="7" name="Rounded Rectangle 6">
            <a:extLst>
              <a:ext uri="{FF2B5EF4-FFF2-40B4-BE49-F238E27FC236}">
                <a16:creationId xmlns:a16="http://schemas.microsoft.com/office/drawing/2014/main" id="{D24DCD83-93F9-72F8-1EB6-DE374359C67E}"/>
              </a:ext>
            </a:extLst>
          </p:cNvPr>
          <p:cNvSpPr/>
          <p:nvPr/>
        </p:nvSpPr>
        <p:spPr>
          <a:xfrm>
            <a:off x="4042294" y="4625527"/>
            <a:ext cx="1045029" cy="237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Rounded Rectangle 1">
            <a:extLst>
              <a:ext uri="{FF2B5EF4-FFF2-40B4-BE49-F238E27FC236}">
                <a16:creationId xmlns:a16="http://schemas.microsoft.com/office/drawing/2014/main" id="{43293F2D-E335-6646-D069-7E28FAF5FC28}"/>
              </a:ext>
            </a:extLst>
          </p:cNvPr>
          <p:cNvSpPr/>
          <p:nvPr/>
        </p:nvSpPr>
        <p:spPr>
          <a:xfrm flipV="1">
            <a:off x="2226365" y="751015"/>
            <a:ext cx="787291" cy="156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2" name="Rounded Rectangle 11">
            <a:extLst>
              <a:ext uri="{FF2B5EF4-FFF2-40B4-BE49-F238E27FC236}">
                <a16:creationId xmlns:a16="http://schemas.microsoft.com/office/drawing/2014/main" id="{87653BAB-D900-9229-B08B-CD06E89589E4}"/>
              </a:ext>
            </a:extLst>
          </p:cNvPr>
          <p:cNvSpPr/>
          <p:nvPr/>
        </p:nvSpPr>
        <p:spPr>
          <a:xfrm>
            <a:off x="447457" y="786383"/>
            <a:ext cx="8249086" cy="3899915"/>
          </a:xfrm>
          <a:prstGeom prst="roundRect">
            <a:avLst/>
          </a:prstGeom>
          <a:solidFill>
            <a:schemeClr val="bg1">
              <a:alpha val="948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5" name="Rounded Rectangle 14">
            <a:extLst>
              <a:ext uri="{FF2B5EF4-FFF2-40B4-BE49-F238E27FC236}">
                <a16:creationId xmlns:a16="http://schemas.microsoft.com/office/drawing/2014/main" id="{0B2E47BE-454B-3C8E-F63D-17A91CEA5AA5}"/>
              </a:ext>
            </a:extLst>
          </p:cNvPr>
          <p:cNvSpPr/>
          <p:nvPr/>
        </p:nvSpPr>
        <p:spPr>
          <a:xfrm>
            <a:off x="673100" y="1003300"/>
            <a:ext cx="7797800" cy="3251200"/>
          </a:xfrm>
          <a:prstGeom prst="round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7" name="Rounded Rectangle 16">
            <a:extLst>
              <a:ext uri="{FF2B5EF4-FFF2-40B4-BE49-F238E27FC236}">
                <a16:creationId xmlns:a16="http://schemas.microsoft.com/office/drawing/2014/main" id="{5A082F69-6F71-CAC2-9281-F68556DEDC55}"/>
              </a:ext>
            </a:extLst>
          </p:cNvPr>
          <p:cNvSpPr/>
          <p:nvPr/>
        </p:nvSpPr>
        <p:spPr>
          <a:xfrm flipV="1">
            <a:off x="2965211" y="636715"/>
            <a:ext cx="3231867" cy="4739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4" name="Title 3">
            <a:extLst>
              <a:ext uri="{FF2B5EF4-FFF2-40B4-BE49-F238E27FC236}">
                <a16:creationId xmlns:a16="http://schemas.microsoft.com/office/drawing/2014/main" id="{9C8D0067-6251-D220-622F-262FCC1DC72F}"/>
              </a:ext>
            </a:extLst>
          </p:cNvPr>
          <p:cNvSpPr>
            <a:spLocks noGrp="1"/>
          </p:cNvSpPr>
          <p:nvPr>
            <p:ph type="ctrTitle"/>
          </p:nvPr>
        </p:nvSpPr>
        <p:spPr>
          <a:xfrm>
            <a:off x="1133093" y="2320272"/>
            <a:ext cx="6896101" cy="724662"/>
          </a:xfrm>
        </p:spPr>
        <p:txBody>
          <a:bodyPr/>
          <a:lstStyle/>
          <a:p>
            <a:pPr algn="ctr"/>
            <a:r>
              <a:rPr lang="en-GB" sz="5400" spc="-25" dirty="0"/>
              <a:t>Teacher Toolkit 2026</a:t>
            </a:r>
            <a:endParaRPr lang="en-US" sz="5400" dirty="0"/>
          </a:p>
        </p:txBody>
      </p:sp>
      <p:sp>
        <p:nvSpPr>
          <p:cNvPr id="14" name="Rounded Rectangle 13">
            <a:extLst>
              <a:ext uri="{FF2B5EF4-FFF2-40B4-BE49-F238E27FC236}">
                <a16:creationId xmlns:a16="http://schemas.microsoft.com/office/drawing/2014/main" id="{D610849A-BD8F-F8EF-4491-38BCA2829DA4}"/>
              </a:ext>
            </a:extLst>
          </p:cNvPr>
          <p:cNvSpPr/>
          <p:nvPr/>
        </p:nvSpPr>
        <p:spPr>
          <a:xfrm>
            <a:off x="3328074" y="4051300"/>
            <a:ext cx="2487853" cy="4554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11" name="Picture 10" descr="A black background with a black square&#10;&#10;AI-generated content may be incorrect.">
            <a:extLst>
              <a:ext uri="{FF2B5EF4-FFF2-40B4-BE49-F238E27FC236}">
                <a16:creationId xmlns:a16="http://schemas.microsoft.com/office/drawing/2014/main" id="{67F3DB32-AD9C-30E9-333F-EDA25895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074" y="3929745"/>
            <a:ext cx="2487852" cy="724662"/>
          </a:xfrm>
          <a:prstGeom prst="rect">
            <a:avLst/>
          </a:prstGeom>
        </p:spPr>
      </p:pic>
      <p:pic>
        <p:nvPicPr>
          <p:cNvPr id="10" name="Picture 9" descr="A yellow sign with black text&#10;&#10;AI-generated content may be incorrect.">
            <a:extLst>
              <a:ext uri="{FF2B5EF4-FFF2-40B4-BE49-F238E27FC236}">
                <a16:creationId xmlns:a16="http://schemas.microsoft.com/office/drawing/2014/main" id="{B91564DC-700A-2BA5-632E-D8CD94AFE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211" y="646983"/>
            <a:ext cx="3231867" cy="877762"/>
          </a:xfrm>
          <a:prstGeom prst="rect">
            <a:avLst/>
          </a:prstGeom>
        </p:spPr>
      </p:pic>
      <p:sp>
        <p:nvSpPr>
          <p:cNvPr id="6" name="object 14">
            <a:extLst>
              <a:ext uri="{FF2B5EF4-FFF2-40B4-BE49-F238E27FC236}">
                <a16:creationId xmlns:a16="http://schemas.microsoft.com/office/drawing/2014/main" id="{9A298A2B-BD03-C8FE-CB99-1CB0008706E8}"/>
              </a:ext>
            </a:extLst>
          </p:cNvPr>
          <p:cNvSpPr txBox="1"/>
          <p:nvPr/>
        </p:nvSpPr>
        <p:spPr>
          <a:xfrm>
            <a:off x="3662551" y="4659727"/>
            <a:ext cx="1803400" cy="182742"/>
          </a:xfrm>
          <a:prstGeom prst="rect">
            <a:avLst/>
          </a:prstGeom>
        </p:spPr>
        <p:txBody>
          <a:bodyPr vert="horz" wrap="square" lIns="0" tIns="13335" rIns="0" bIns="0" rtlCol="0" anchor="t">
            <a:spAutoFit/>
          </a:bodyPr>
          <a:lstStyle/>
          <a:p>
            <a:pPr marL="12700" algn="ctr">
              <a:lnSpc>
                <a:spcPct val="100000"/>
              </a:lnSpc>
              <a:spcBef>
                <a:spcPts val="105"/>
              </a:spcBef>
            </a:pPr>
            <a:r>
              <a:rPr sz="1100" b="1" spc="-10" dirty="0">
                <a:latin typeface="ITC Franklin Gothic Std Book" panose="020B0504030503020204" pitchFamily="34" charset="77"/>
                <a:cs typeface="Verdana"/>
              </a:rPr>
              <a:t>Published</a:t>
            </a:r>
            <a:r>
              <a:rPr sz="1100" b="1" spc="-210" dirty="0">
                <a:latin typeface="ITC Franklin Gothic Std Book" panose="020B0504030503020204" pitchFamily="34" charset="77"/>
                <a:cs typeface="Verdana"/>
              </a:rPr>
              <a:t> </a:t>
            </a:r>
            <a:r>
              <a:rPr lang="en-GB" sz="1100" b="1" spc="-125">
                <a:latin typeface="ITC Franklin Gothic Std Book" panose="020B0504030503020204" pitchFamily="34" charset="77"/>
                <a:cs typeface="Verdana"/>
              </a:rPr>
              <a:t>2026</a:t>
            </a:r>
            <a:endParaRPr sz="1100" b="1" dirty="0">
              <a:latin typeface="ITC Franklin Gothic Std Book" panose="020B0504030503020204" pitchFamily="34" charset="77"/>
              <a:cs typeface="Verdana"/>
            </a:endParaRPr>
          </a:p>
        </p:txBody>
      </p:sp>
    </p:spTree>
    <p:extLst>
      <p:ext uri="{BB962C8B-B14F-4D97-AF65-F5344CB8AC3E}">
        <p14:creationId xmlns:p14="http://schemas.microsoft.com/office/powerpoint/2010/main" val="343822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32CBB-AE14-8425-A013-2C6BA6DC5A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921881-EB80-7D13-B9EB-B9E9EFAB9D53}"/>
              </a:ext>
            </a:extLst>
          </p:cNvPr>
          <p:cNvSpPr>
            <a:spLocks noGrp="1"/>
          </p:cNvSpPr>
          <p:nvPr>
            <p:ph sz="quarter" idx="15"/>
          </p:nvPr>
        </p:nvSpPr>
        <p:spPr/>
        <p:txBody>
          <a:bodyPr numCol="1" spcCol="360000"/>
          <a:lstStyle/>
          <a:p>
            <a:r>
              <a:rPr lang="en-GB" sz="1200" dirty="0">
                <a:ea typeface="+mn-lt"/>
                <a:cs typeface="+mn-lt"/>
              </a:rPr>
              <a:t>Take a look at The Eurekas video to find out more about the competition.</a:t>
            </a:r>
          </a:p>
          <a:p>
            <a:pPr marL="285750" indent="-285750">
              <a:lnSpc>
                <a:spcPct val="125000"/>
              </a:lnSpc>
              <a:buFont typeface="Arial" panose="020B0604020202020204" pitchFamily="34" charset="0"/>
              <a:buChar char="•"/>
            </a:pPr>
            <a:endParaRPr lang="en-GB" sz="1200" b="1" spc="-95" dirty="0">
              <a:ea typeface="+mn-lt"/>
              <a:cs typeface="+mn-lt"/>
            </a:endParaRPr>
          </a:p>
          <a:p>
            <a:endParaRPr lang="en-US" sz="1200" dirty="0"/>
          </a:p>
        </p:txBody>
      </p:sp>
      <p:sp>
        <p:nvSpPr>
          <p:cNvPr id="3" name="Title 2">
            <a:extLst>
              <a:ext uri="{FF2B5EF4-FFF2-40B4-BE49-F238E27FC236}">
                <a16:creationId xmlns:a16="http://schemas.microsoft.com/office/drawing/2014/main" id="{2300E059-BE9E-70A0-48BC-E9FB7C3330A5}"/>
              </a:ext>
            </a:extLst>
          </p:cNvPr>
          <p:cNvSpPr>
            <a:spLocks noGrp="1"/>
          </p:cNvSpPr>
          <p:nvPr>
            <p:ph type="title"/>
          </p:nvPr>
        </p:nvSpPr>
        <p:spPr/>
        <p:txBody>
          <a:bodyPr/>
          <a:lstStyle/>
          <a:p>
            <a:r>
              <a:rPr lang="en-US" sz="2800" spc="-30" dirty="0"/>
              <a:t>Watch the video.</a:t>
            </a:r>
            <a:endParaRPr lang="en-US" dirty="0"/>
          </a:p>
        </p:txBody>
      </p:sp>
      <p:pic>
        <p:nvPicPr>
          <p:cNvPr id="5" name="Picture 4" descr="A yellow circle with black circles&#10;&#10;AI-generated content may be incorrect.">
            <a:extLst>
              <a:ext uri="{FF2B5EF4-FFF2-40B4-BE49-F238E27FC236}">
                <a16:creationId xmlns:a16="http://schemas.microsoft.com/office/drawing/2014/main" id="{E1409381-FAD7-1C57-AE85-C6CF3A757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F296151B-D910-9A49-2986-E5F64C030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940" y="4102164"/>
            <a:ext cx="385259" cy="385259"/>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8F1B3CF9-9A0A-C751-DCF8-605321D06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518" y="616568"/>
            <a:ext cx="852947" cy="556270"/>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96DDB181-A448-FCCC-21E0-C268931A3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368" y="2448726"/>
            <a:ext cx="1646875" cy="576406"/>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C8A70EBC-097D-BE13-31F5-FDB1A6E559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786" y="1693061"/>
            <a:ext cx="761390" cy="496559"/>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A8165D41-2601-AEF0-8746-3CF4BDE508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64" y="4596136"/>
            <a:ext cx="1168400" cy="1127259"/>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40B99671-962D-008A-D964-B54983D522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3940" y="-484012"/>
            <a:ext cx="1169140" cy="1127973"/>
          </a:xfrm>
          <a:prstGeom prst="rect">
            <a:avLst/>
          </a:prstGeom>
        </p:spPr>
      </p:pic>
      <p:pic>
        <p:nvPicPr>
          <p:cNvPr id="13" name="Picture 12" descr="A yellow circle with black lines&#10;&#10;AI-generated content may be incorrect.">
            <a:extLst>
              <a:ext uri="{FF2B5EF4-FFF2-40B4-BE49-F238E27FC236}">
                <a16:creationId xmlns:a16="http://schemas.microsoft.com/office/drawing/2014/main" id="{7521420E-01DB-E201-427F-7CC0229201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86" y="3112059"/>
            <a:ext cx="1060032" cy="1022707"/>
          </a:xfrm>
          <a:prstGeom prst="rect">
            <a:avLst/>
          </a:prstGeom>
        </p:spPr>
      </p:pic>
      <p:pic>
        <p:nvPicPr>
          <p:cNvPr id="9" name="Online Media 8" title="The Eurekas">
            <a:hlinkClick r:id="" action="ppaction://media"/>
            <a:extLst>
              <a:ext uri="{FF2B5EF4-FFF2-40B4-BE49-F238E27FC236}">
                <a16:creationId xmlns:a16="http://schemas.microsoft.com/office/drawing/2014/main" id="{4639FA0D-59A8-510D-0141-7D1A2F5343E1}"/>
              </a:ext>
            </a:extLst>
          </p:cNvPr>
          <p:cNvPicPr>
            <a:picLocks noRot="1" noChangeAspect="1"/>
          </p:cNvPicPr>
          <p:nvPr>
            <a:videoFile r:link="rId1"/>
          </p:nvPr>
        </p:nvPicPr>
        <p:blipFill>
          <a:blip r:embed="rId11"/>
          <a:stretch>
            <a:fillRect/>
          </a:stretch>
        </p:blipFill>
        <p:spPr>
          <a:xfrm>
            <a:off x="1776434" y="1483579"/>
            <a:ext cx="5509418" cy="3112557"/>
          </a:xfrm>
          <a:prstGeom prst="rect">
            <a:avLst/>
          </a:prstGeom>
        </p:spPr>
      </p:pic>
    </p:spTree>
    <p:extLst>
      <p:ext uri="{BB962C8B-B14F-4D97-AF65-F5344CB8AC3E}">
        <p14:creationId xmlns:p14="http://schemas.microsoft.com/office/powerpoint/2010/main" val="20887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F9F7-D8BE-C414-879F-E975D10803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06C289-1918-9319-E21A-C24C989165D3}"/>
              </a:ext>
            </a:extLst>
          </p:cNvPr>
          <p:cNvSpPr>
            <a:spLocks noGrp="1"/>
          </p:cNvSpPr>
          <p:nvPr>
            <p:ph sz="quarter" idx="15"/>
          </p:nvPr>
        </p:nvSpPr>
        <p:spPr/>
        <p:txBody>
          <a:bodyPr/>
          <a:lstStyle/>
          <a:p>
            <a:r>
              <a:rPr lang="en-GB" sz="1600" dirty="0">
                <a:ea typeface="+mn-lt"/>
                <a:cs typeface="+mn-lt"/>
              </a:rPr>
              <a:t>Explore last year’s entries for inspiration: </a:t>
            </a:r>
            <a:r>
              <a:rPr lang="en-GB" b="1" dirty="0" err="1">
                <a:ea typeface="+mn-lt"/>
                <a:cs typeface="+mn-lt"/>
              </a:rPr>
              <a:t>theeurekas.co.uk</a:t>
            </a:r>
            <a:r>
              <a:rPr lang="en-GB" b="1" dirty="0">
                <a:ea typeface="+mn-lt"/>
                <a:cs typeface="+mn-lt"/>
              </a:rPr>
              <a:t>/submissions-2025/</a:t>
            </a:r>
            <a:endParaRPr lang="en-GB" sz="1600" b="1" dirty="0">
              <a:ea typeface="+mn-lt"/>
              <a:cs typeface="+mn-lt"/>
            </a:endParaRPr>
          </a:p>
          <a:p>
            <a:endParaRPr lang="en-US" dirty="0"/>
          </a:p>
        </p:txBody>
      </p:sp>
      <p:sp>
        <p:nvSpPr>
          <p:cNvPr id="3" name="Title 2">
            <a:extLst>
              <a:ext uri="{FF2B5EF4-FFF2-40B4-BE49-F238E27FC236}">
                <a16:creationId xmlns:a16="http://schemas.microsoft.com/office/drawing/2014/main" id="{65BD8EEB-7245-99D8-B0E5-F3FF78D1B298}"/>
              </a:ext>
            </a:extLst>
          </p:cNvPr>
          <p:cNvSpPr>
            <a:spLocks noGrp="1"/>
          </p:cNvSpPr>
          <p:nvPr>
            <p:ph type="title"/>
          </p:nvPr>
        </p:nvSpPr>
        <p:spPr/>
        <p:txBody>
          <a:bodyPr/>
          <a:lstStyle/>
          <a:p>
            <a:pPr marL="12700">
              <a:spcBef>
                <a:spcPts val="1470"/>
              </a:spcBef>
            </a:pPr>
            <a:r>
              <a:rPr lang="en-US" sz="2800" kern="0" spc="-30" dirty="0"/>
              <a:t>Get inspired</a:t>
            </a:r>
            <a:endParaRPr lang="en-US" kern="0" dirty="0"/>
          </a:p>
        </p:txBody>
      </p:sp>
      <p:pic>
        <p:nvPicPr>
          <p:cNvPr id="12" name="Picture 11" descr="A yellow circle with black circles&#10;&#10;AI-generated content may be incorrect.">
            <a:extLst>
              <a:ext uri="{FF2B5EF4-FFF2-40B4-BE49-F238E27FC236}">
                <a16:creationId xmlns:a16="http://schemas.microsoft.com/office/drawing/2014/main" id="{2FA3413E-6085-6083-CEB7-1D014DA1C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8A47A9FF-5A67-2A89-8B52-C78490C6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940" y="4102164"/>
            <a:ext cx="385259" cy="385259"/>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54B9D064-9D9D-FBAD-F61D-C417C3EED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175" y="297422"/>
            <a:ext cx="852947" cy="556270"/>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BD6FD4EF-F648-287E-B941-8DBE91D4C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2940" y="1705921"/>
            <a:ext cx="1646875" cy="576406"/>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CA1B2F25-EFAA-EA3E-932E-CF27951E3E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128" y="3094250"/>
            <a:ext cx="761390" cy="496559"/>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412F4416-F8C9-B8A2-8FA6-74CA005099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264" y="4596136"/>
            <a:ext cx="1168400" cy="1127259"/>
          </a:xfrm>
          <a:prstGeom prst="rect">
            <a:avLst/>
          </a:prstGeom>
        </p:spPr>
      </p:pic>
      <p:pic>
        <p:nvPicPr>
          <p:cNvPr id="19" name="Picture 18" descr="A yellow circle with black lines&#10;&#10;AI-generated content may be incorrect.">
            <a:extLst>
              <a:ext uri="{FF2B5EF4-FFF2-40B4-BE49-F238E27FC236}">
                <a16:creationId xmlns:a16="http://schemas.microsoft.com/office/drawing/2014/main" id="{5A7CE7C5-4A39-7E68-1EE1-8EC402DF60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0008" y="4559980"/>
            <a:ext cx="1060032" cy="1022707"/>
          </a:xfrm>
          <a:prstGeom prst="rect">
            <a:avLst/>
          </a:prstGeom>
        </p:spPr>
      </p:pic>
      <p:pic>
        <p:nvPicPr>
          <p:cNvPr id="5" name="Picture 4" descr="A collage of pictures of people&#10;&#10;AI-generated content may be incorrect.">
            <a:extLst>
              <a:ext uri="{FF2B5EF4-FFF2-40B4-BE49-F238E27FC236}">
                <a16:creationId xmlns:a16="http://schemas.microsoft.com/office/drawing/2014/main" id="{2B1AC1FC-E717-2A69-F592-0D8E4D0545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225" y="1496020"/>
            <a:ext cx="4673127" cy="3029313"/>
          </a:xfrm>
          <a:prstGeom prst="rect">
            <a:avLst/>
          </a:prstGeom>
        </p:spPr>
      </p:pic>
    </p:spTree>
    <p:extLst>
      <p:ext uri="{BB962C8B-B14F-4D97-AF65-F5344CB8AC3E}">
        <p14:creationId xmlns:p14="http://schemas.microsoft.com/office/powerpoint/2010/main" val="322437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9C528-94E9-CEDA-EDF1-33A735062AA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D4615-5E43-8419-1AF9-D4B7968D4228}"/>
              </a:ext>
            </a:extLst>
          </p:cNvPr>
          <p:cNvSpPr>
            <a:spLocks noGrp="1"/>
          </p:cNvSpPr>
          <p:nvPr>
            <p:ph sz="quarter" idx="15"/>
          </p:nvPr>
        </p:nvSpPr>
        <p:spPr/>
        <p:txBody>
          <a:bodyPr/>
          <a:lstStyle/>
          <a:p>
            <a:r>
              <a:rPr lang="en-GB" sz="1100" dirty="0">
                <a:ea typeface="+mn-lt"/>
                <a:cs typeface="+mn-lt"/>
              </a:rPr>
              <a:t>Think about what your entry might be.</a:t>
            </a: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US" sz="1100" dirty="0"/>
          </a:p>
          <a:p>
            <a:r>
              <a:rPr lang="en-US" sz="1100" dirty="0"/>
              <a:t>As long as your entry shows how </a:t>
            </a:r>
            <a:r>
              <a:rPr lang="en-US" sz="1100" b="1" dirty="0"/>
              <a:t>physics </a:t>
            </a:r>
            <a:r>
              <a:rPr lang="en-GB" sz="1100" b="1" dirty="0">
                <a:latin typeface="ITC Franklin Gothic Std Book" panose="020B0504030503020204" pitchFamily="34" charset="77"/>
                <a:ea typeface="+mn-lt"/>
                <a:cs typeface="+mn-lt"/>
              </a:rPr>
              <a:t>help you see the world differently?</a:t>
            </a:r>
            <a:r>
              <a:rPr lang="en-US" sz="1100" dirty="0"/>
              <a:t> you will be in the running for the top prizes. </a:t>
            </a:r>
          </a:p>
          <a:p>
            <a:r>
              <a:rPr lang="en-US" sz="1100" dirty="0"/>
              <a:t>You can explain this thought process in your covering letter (see </a:t>
            </a:r>
            <a:r>
              <a:rPr lang="en-US" sz="1100" b="1" dirty="0"/>
              <a:t>Competition Guidelines </a:t>
            </a:r>
            <a:r>
              <a:rPr lang="en-US" sz="1100" dirty="0"/>
              <a:t>for more information). </a:t>
            </a:r>
          </a:p>
          <a:p>
            <a:r>
              <a:rPr lang="en-US" sz="1400" dirty="0"/>
              <a:t> </a:t>
            </a:r>
          </a:p>
          <a:p>
            <a:endParaRPr lang="en-US" sz="1400" dirty="0"/>
          </a:p>
        </p:txBody>
      </p:sp>
      <p:sp>
        <p:nvSpPr>
          <p:cNvPr id="3" name="Title 2">
            <a:extLst>
              <a:ext uri="{FF2B5EF4-FFF2-40B4-BE49-F238E27FC236}">
                <a16:creationId xmlns:a16="http://schemas.microsoft.com/office/drawing/2014/main" id="{1B693734-5FCC-10CA-5A82-40B904B977FD}"/>
              </a:ext>
            </a:extLst>
          </p:cNvPr>
          <p:cNvSpPr>
            <a:spLocks noGrp="1"/>
          </p:cNvSpPr>
          <p:nvPr>
            <p:ph type="title"/>
          </p:nvPr>
        </p:nvSpPr>
        <p:spPr/>
        <p:txBody>
          <a:bodyPr/>
          <a:lstStyle/>
          <a:p>
            <a:pPr marL="12700">
              <a:spcBef>
                <a:spcPts val="1470"/>
              </a:spcBef>
            </a:pPr>
            <a:r>
              <a:rPr lang="en-US" sz="2400" kern="0" spc="-30" dirty="0"/>
              <a:t>Get creative</a:t>
            </a:r>
            <a:endParaRPr lang="en-US" sz="2400" kern="0" dirty="0"/>
          </a:p>
        </p:txBody>
      </p:sp>
      <p:sp>
        <p:nvSpPr>
          <p:cNvPr id="6" name="TextBox 5">
            <a:extLst>
              <a:ext uri="{FF2B5EF4-FFF2-40B4-BE49-F238E27FC236}">
                <a16:creationId xmlns:a16="http://schemas.microsoft.com/office/drawing/2014/main" id="{AE7D9455-3410-97B7-90E8-8C515D3DBB9A}"/>
              </a:ext>
            </a:extLst>
          </p:cNvPr>
          <p:cNvSpPr txBox="1"/>
          <p:nvPr/>
        </p:nvSpPr>
        <p:spPr>
          <a:xfrm>
            <a:off x="350529" y="1425282"/>
            <a:ext cx="6895778" cy="2292935"/>
          </a:xfrm>
          <a:prstGeom prst="rect">
            <a:avLst/>
          </a:prstGeom>
          <a:noFill/>
        </p:spPr>
        <p:txBody>
          <a:bodyPr wrap="square">
            <a:spAutoFit/>
          </a:bodyPr>
          <a:lstStyle/>
          <a:p>
            <a:pPr marL="171450" indent="-171450">
              <a:buFont typeface="Arial" panose="020B0604020202020204" pitchFamily="34" charset="0"/>
              <a:buChar char="•"/>
            </a:pPr>
            <a:r>
              <a:rPr lang="en-US" sz="1100" b="1" dirty="0">
                <a:latin typeface="ITC Franklin Gothic Std Book" panose="020B0504030503020204" pitchFamily="34" charset="77"/>
              </a:rPr>
              <a:t>Craft an artwork </a:t>
            </a:r>
            <a:r>
              <a:rPr lang="en-US" sz="1100" dirty="0">
                <a:latin typeface="ITC Franklin Gothic Std Book" panose="020B0504030503020204" pitchFamily="34" charset="77"/>
              </a:rPr>
              <a:t>showing how you would solve a </a:t>
            </a:r>
            <a:r>
              <a:rPr lang="en-US" sz="1100" b="1" dirty="0">
                <a:latin typeface="ITC Franklin Gothic Std Book" panose="020B0504030503020204" pitchFamily="34" charset="77"/>
              </a:rPr>
              <a:t>problem, </a:t>
            </a:r>
            <a:r>
              <a:rPr lang="en-US" sz="1100" dirty="0">
                <a:latin typeface="ITC Franklin Gothic Std Book" panose="020B0504030503020204" pitchFamily="34" charset="77"/>
              </a:rPr>
              <a:t>global or local, that you’re passionate about</a:t>
            </a:r>
            <a:br>
              <a:rPr lang="en-US" sz="1100" dirty="0">
                <a:latin typeface="ITC Franklin Gothic Std Book" panose="020B0504030503020204" pitchFamily="34" charset="77"/>
              </a:rPr>
            </a:br>
            <a:r>
              <a:rPr lang="en-US" sz="1100" dirty="0">
                <a:latin typeface="ITC Franklin Gothic Std Book" panose="020B0504030503020204" pitchFamily="34" charset="77"/>
              </a:rPr>
              <a:t> </a:t>
            </a:r>
          </a:p>
          <a:p>
            <a:pPr marL="171450" indent="-171450">
              <a:buFont typeface="Arial" panose="020B0604020202020204" pitchFamily="34" charset="0"/>
              <a:buChar char="•"/>
            </a:pPr>
            <a:r>
              <a:rPr lang="en-US" sz="1100" b="1" dirty="0">
                <a:latin typeface="ITC Franklin Gothic Std Book" panose="020B0504030503020204" pitchFamily="34" charset="77"/>
              </a:rPr>
              <a:t>Make a sculpture </a:t>
            </a:r>
            <a:r>
              <a:rPr lang="en-US" sz="1100" dirty="0">
                <a:latin typeface="ITC Franklin Gothic Std Book" panose="020B0504030503020204" pitchFamily="34" charset="77"/>
              </a:rPr>
              <a:t>of a health device that has made life better for you or someone you love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Direct a video </a:t>
            </a:r>
            <a:r>
              <a:rPr lang="en-US" sz="1100" dirty="0">
                <a:latin typeface="ITC Franklin Gothic Std Book" panose="020B0504030503020204" pitchFamily="34" charset="77"/>
              </a:rPr>
              <a:t>explaining the physics in your </a:t>
            </a:r>
            <a:r>
              <a:rPr lang="en-US" sz="1100" dirty="0" err="1">
                <a:latin typeface="ITC Franklin Gothic Std Book" panose="020B0504030503020204" pitchFamily="34" charset="77"/>
              </a:rPr>
              <a:t>favourite</a:t>
            </a:r>
            <a:r>
              <a:rPr lang="en-US" sz="1100" dirty="0">
                <a:latin typeface="ITC Franklin Gothic Std Book" panose="020B0504030503020204" pitchFamily="34" charset="77"/>
              </a:rPr>
              <a:t> sport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Sing a song </a:t>
            </a:r>
            <a:r>
              <a:rPr lang="en-US" sz="1100" dirty="0">
                <a:latin typeface="ITC Franklin Gothic Std Book" panose="020B0504030503020204" pitchFamily="34" charset="77"/>
              </a:rPr>
              <a:t>or play an instrument and explain how physics makes the music happen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Imagine your hero </a:t>
            </a:r>
            <a:r>
              <a:rPr lang="en-US" sz="1100" dirty="0">
                <a:latin typeface="ITC Franklin Gothic Std Book" panose="020B0504030503020204" pitchFamily="34" charset="77"/>
              </a:rPr>
              <a:t>- someone you admire. Explain the physics in what they’re famous for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Sew, bake or build something </a:t>
            </a:r>
            <a:r>
              <a:rPr lang="en-US" sz="1100" dirty="0">
                <a:latin typeface="ITC Franklin Gothic Std Book" panose="020B0504030503020204" pitchFamily="34" charset="77"/>
              </a:rPr>
              <a:t>and show us how physics makes it possible</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Power up your </a:t>
            </a:r>
            <a:r>
              <a:rPr lang="en-US" sz="1100" b="1" dirty="0" err="1">
                <a:latin typeface="ITC Franklin Gothic Std Book" panose="020B0504030503020204" pitchFamily="34" charset="77"/>
              </a:rPr>
              <a:t>favourite</a:t>
            </a:r>
            <a:r>
              <a:rPr lang="en-US" sz="1100" b="1" dirty="0">
                <a:latin typeface="ITC Franklin Gothic Std Book" panose="020B0504030503020204" pitchFamily="34" charset="77"/>
              </a:rPr>
              <a:t> game</a:t>
            </a:r>
            <a:r>
              <a:rPr lang="en-US" sz="1100" dirty="0">
                <a:latin typeface="ITC Franklin Gothic Std Book" panose="020B0504030503020204" pitchFamily="34" charset="77"/>
              </a:rPr>
              <a:t> and demonstrate how it uses physics to be realistic</a:t>
            </a:r>
          </a:p>
        </p:txBody>
      </p:sp>
      <p:pic>
        <p:nvPicPr>
          <p:cNvPr id="15" name="Picture 14" descr="A yellow circle with black circles&#10;&#10;AI-generated content may be incorrect.">
            <a:extLst>
              <a:ext uri="{FF2B5EF4-FFF2-40B4-BE49-F238E27FC236}">
                <a16:creationId xmlns:a16="http://schemas.microsoft.com/office/drawing/2014/main" id="{3061E57B-46FA-B4E1-35AC-AC777A0F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334D6937-6D0A-9B5B-B85D-0063DA007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501" y="1932153"/>
            <a:ext cx="1012863" cy="977199"/>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CE175521-7EA5-7E55-7A05-479073ACC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290" y="364825"/>
            <a:ext cx="844393" cy="550691"/>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5B4585FE-32DE-4F95-0820-9B938EF392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113" y="4551229"/>
            <a:ext cx="1281559" cy="448545"/>
          </a:xfrm>
          <a:prstGeom prst="rect">
            <a:avLst/>
          </a:prstGeom>
        </p:spPr>
      </p:pic>
      <p:pic>
        <p:nvPicPr>
          <p:cNvPr id="19" name="Picture 18" descr="A yellow and black corner&#10;&#10;AI-generated content may be incorrect.">
            <a:extLst>
              <a:ext uri="{FF2B5EF4-FFF2-40B4-BE49-F238E27FC236}">
                <a16:creationId xmlns:a16="http://schemas.microsoft.com/office/drawing/2014/main" id="{F1B65A74-D671-1D40-DDE7-9637BD73F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4814" y="4551229"/>
            <a:ext cx="1000439" cy="965212"/>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28AA4F55-5A05-D385-942D-3CA791AB91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6655" y="-534625"/>
            <a:ext cx="1168400" cy="1127259"/>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00D3F2BF-6CB8-17A7-A0A5-BAF74408AA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9" y="4501123"/>
            <a:ext cx="476577" cy="476577"/>
          </a:xfrm>
          <a:prstGeom prst="rect">
            <a:avLst/>
          </a:prstGeom>
        </p:spPr>
      </p:pic>
      <p:pic>
        <p:nvPicPr>
          <p:cNvPr id="22" name="Picture 21" descr="A yellow circle with black lines&#10;&#10;AI-generated content may be incorrect.">
            <a:extLst>
              <a:ext uri="{FF2B5EF4-FFF2-40B4-BE49-F238E27FC236}">
                <a16:creationId xmlns:a16="http://schemas.microsoft.com/office/drawing/2014/main" id="{D5441DCE-B8BA-DF50-C182-C3C492A83B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7744" y="3252853"/>
            <a:ext cx="1060032" cy="1022707"/>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875192C8-D682-E2CC-ED98-58AA8CCB75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3744" y="3143803"/>
            <a:ext cx="456853" cy="297948"/>
          </a:xfrm>
          <a:prstGeom prst="rect">
            <a:avLst/>
          </a:prstGeom>
        </p:spPr>
      </p:pic>
    </p:spTree>
    <p:extLst>
      <p:ext uri="{BB962C8B-B14F-4D97-AF65-F5344CB8AC3E}">
        <p14:creationId xmlns:p14="http://schemas.microsoft.com/office/powerpoint/2010/main" val="9182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F382-E4BE-4FC2-2DA2-F3813A3B25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B2E75B-F15F-69E5-0C9A-5355AD1DAF78}"/>
              </a:ext>
            </a:extLst>
          </p:cNvPr>
          <p:cNvSpPr>
            <a:spLocks noGrp="1"/>
          </p:cNvSpPr>
          <p:nvPr>
            <p:ph type="ctrTitle"/>
          </p:nvPr>
        </p:nvSpPr>
        <p:spPr>
          <a:xfrm>
            <a:off x="536357" y="1177524"/>
            <a:ext cx="4466795" cy="347613"/>
          </a:xfrm>
        </p:spPr>
        <p:txBody>
          <a:bodyPr/>
          <a:lstStyle/>
          <a:p>
            <a:r>
              <a:rPr lang="en-US" dirty="0"/>
              <a:t>Next steps...</a:t>
            </a:r>
          </a:p>
        </p:txBody>
      </p:sp>
      <p:sp>
        <p:nvSpPr>
          <p:cNvPr id="4" name="TextBox 3">
            <a:extLst>
              <a:ext uri="{FF2B5EF4-FFF2-40B4-BE49-F238E27FC236}">
                <a16:creationId xmlns:a16="http://schemas.microsoft.com/office/drawing/2014/main" id="{6D7438D1-9764-0FD5-BA2C-BF5B83636201}"/>
              </a:ext>
            </a:extLst>
          </p:cNvPr>
          <p:cNvSpPr txBox="1"/>
          <p:nvPr/>
        </p:nvSpPr>
        <p:spPr>
          <a:xfrm>
            <a:off x="426629" y="2037385"/>
            <a:ext cx="6093043" cy="1477328"/>
          </a:xfrm>
          <a:prstGeom prst="rect">
            <a:avLst/>
          </a:prstGeom>
          <a:noFill/>
        </p:spPr>
        <p:txBody>
          <a:bodyPr wrap="square" rtlCol="0">
            <a:spAutoFit/>
          </a:bodyPr>
          <a:lstStyle/>
          <a:p>
            <a:r>
              <a:rPr lang="en-GB" sz="1800" dirty="0">
                <a:latin typeface="ITC Franklin Gothic Std Book" panose="020B0504030503020204" pitchFamily="34" charset="77"/>
                <a:ea typeface="+mn-lt"/>
                <a:cs typeface="+mn-lt"/>
              </a:rPr>
              <a:t>Do you have any ideas off the top of your head? Start jotting them down and get creative!</a:t>
            </a:r>
          </a:p>
          <a:p>
            <a:endParaRPr lang="en-GB" sz="1800" dirty="0">
              <a:latin typeface="ITC Franklin Gothic Std Book" panose="020B0504030503020204" pitchFamily="34" charset="77"/>
              <a:ea typeface="+mn-lt"/>
              <a:cs typeface="+mn-lt"/>
            </a:endParaRPr>
          </a:p>
          <a:p>
            <a:r>
              <a:rPr lang="en-GB" sz="1800" dirty="0">
                <a:latin typeface="ITC Franklin Gothic Std Book" panose="020B0504030503020204" pitchFamily="34" charset="77"/>
                <a:ea typeface="+mn-lt"/>
                <a:cs typeface="+mn-lt"/>
              </a:rPr>
              <a:t>Ask your teacher or parents/carer for help with ideas </a:t>
            </a:r>
            <a:br>
              <a:rPr lang="en-GB" sz="1800" dirty="0">
                <a:latin typeface="ITC Franklin Gothic Std Book" panose="020B0504030503020204" pitchFamily="34" charset="77"/>
                <a:ea typeface="+mn-lt"/>
                <a:cs typeface="+mn-lt"/>
              </a:rPr>
            </a:br>
            <a:r>
              <a:rPr lang="en-GB" sz="1800" dirty="0">
                <a:latin typeface="ITC Franklin Gothic Std Book" panose="020B0504030503020204" pitchFamily="34" charset="77"/>
                <a:ea typeface="+mn-lt"/>
                <a:cs typeface="+mn-lt"/>
              </a:rPr>
              <a:t>and information on deadlines.</a:t>
            </a:r>
          </a:p>
        </p:txBody>
      </p:sp>
      <p:pic>
        <p:nvPicPr>
          <p:cNvPr id="5" name="Picture 4" descr="A black background with a black square&#10;&#10;AI-generated content may be incorrect.">
            <a:extLst>
              <a:ext uri="{FF2B5EF4-FFF2-40B4-BE49-F238E27FC236}">
                <a16:creationId xmlns:a16="http://schemas.microsoft.com/office/drawing/2014/main" id="{9521941B-20B4-AEA4-9785-D4A7E51C1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pic>
        <p:nvPicPr>
          <p:cNvPr id="6" name="Picture 5" descr="A yellow circle with black circles&#10;&#10;AI-generated content may be incorrect.">
            <a:extLst>
              <a:ext uri="{FF2B5EF4-FFF2-40B4-BE49-F238E27FC236}">
                <a16:creationId xmlns:a16="http://schemas.microsoft.com/office/drawing/2014/main" id="{6175BE25-1A1C-86B3-E508-3C1081A66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345B36F1-762F-F02F-6FB8-5C3EDD4E3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DC33F199-60BA-0FC7-CF67-A7CEEA7E1E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E91F1F75-A4BC-1709-165E-D3B9DE67A5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408" y="2236619"/>
            <a:ext cx="1168400" cy="76200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5178D5B6-2F09-1769-21B4-2D63D6BA7F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91" y="3928220"/>
            <a:ext cx="1169140" cy="1127973"/>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925BC3C7-282A-66DB-B4F3-EAE4752535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5105" y="132447"/>
            <a:ext cx="573509" cy="573509"/>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75E75255-5D03-784D-2F01-0B423E324D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056141" y="3992207"/>
            <a:ext cx="1646875" cy="576406"/>
          </a:xfrm>
          <a:prstGeom prst="rect">
            <a:avLst/>
          </a:prstGeom>
        </p:spPr>
      </p:pic>
      <p:pic>
        <p:nvPicPr>
          <p:cNvPr id="24" name="Picture 23" descr="A yellow circle with black lines&#10;&#10;AI-generated content may be incorrect.">
            <a:extLst>
              <a:ext uri="{FF2B5EF4-FFF2-40B4-BE49-F238E27FC236}">
                <a16:creationId xmlns:a16="http://schemas.microsoft.com/office/drawing/2014/main" id="{AA52A7CC-2632-FA15-91BC-BAFFC06619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6A97A690-079A-8734-1A4D-7BCFD41394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63201" y="4466721"/>
            <a:ext cx="566309" cy="369332"/>
          </a:xfrm>
          <a:prstGeom prst="rect">
            <a:avLst/>
          </a:prstGeom>
        </p:spPr>
      </p:pic>
      <p:sp>
        <p:nvSpPr>
          <p:cNvPr id="27" name="Rectangle 26">
            <a:extLst>
              <a:ext uri="{FF2B5EF4-FFF2-40B4-BE49-F238E27FC236}">
                <a16:creationId xmlns:a16="http://schemas.microsoft.com/office/drawing/2014/main" id="{F71BCD6D-59F3-7856-9F3F-C23C80976738}"/>
              </a:ext>
            </a:extLst>
          </p:cNvPr>
          <p:cNvSpPr/>
          <p:nvPr/>
        </p:nvSpPr>
        <p:spPr>
          <a:xfrm>
            <a:off x="5003152" y="-1618488"/>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9" name="Rectangle 28">
            <a:extLst>
              <a:ext uri="{FF2B5EF4-FFF2-40B4-BE49-F238E27FC236}">
                <a16:creationId xmlns:a16="http://schemas.microsoft.com/office/drawing/2014/main" id="{D12BDC37-6D2F-7BC7-C4CE-E0EAFDB33DA6}"/>
              </a:ext>
            </a:extLst>
          </p:cNvPr>
          <p:cNvSpPr/>
          <p:nvPr/>
        </p:nvSpPr>
        <p:spPr>
          <a:xfrm>
            <a:off x="-1347042" y="51515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0" name="Rectangle 29">
            <a:extLst>
              <a:ext uri="{FF2B5EF4-FFF2-40B4-BE49-F238E27FC236}">
                <a16:creationId xmlns:a16="http://schemas.microsoft.com/office/drawing/2014/main" id="{CA90824E-BE88-DAD2-033F-6D177C8A5607}"/>
              </a:ext>
            </a:extLst>
          </p:cNvPr>
          <p:cNvSpPr/>
          <p:nvPr/>
        </p:nvSpPr>
        <p:spPr>
          <a:xfrm>
            <a:off x="-5397251" y="370814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2" name="Picture 31" descr="A yellow and black corner&#10;&#10;AI-generated content may be incorrect.">
            <a:extLst>
              <a:ext uri="{FF2B5EF4-FFF2-40B4-BE49-F238E27FC236}">
                <a16:creationId xmlns:a16="http://schemas.microsoft.com/office/drawing/2014/main" id="{3270CBEE-A19C-902B-9CCA-6B1385305E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46244" y="3058792"/>
            <a:ext cx="1328329" cy="1281557"/>
          </a:xfrm>
          <a:prstGeom prst="rect">
            <a:avLst/>
          </a:prstGeom>
        </p:spPr>
      </p:pic>
      <p:sp>
        <p:nvSpPr>
          <p:cNvPr id="33" name="Rectangle 32">
            <a:extLst>
              <a:ext uri="{FF2B5EF4-FFF2-40B4-BE49-F238E27FC236}">
                <a16:creationId xmlns:a16="http://schemas.microsoft.com/office/drawing/2014/main" id="{7DF5179F-73A0-1855-F9BB-1AB0CCA35366}"/>
              </a:ext>
            </a:extLst>
          </p:cNvPr>
          <p:cNvSpPr/>
          <p:nvPr/>
        </p:nvSpPr>
        <p:spPr>
          <a:xfrm>
            <a:off x="9165082"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8" name="Picture 37" descr="A black background with a black square&#10;&#10;AI-generated content may be incorrect.">
            <a:extLst>
              <a:ext uri="{FF2B5EF4-FFF2-40B4-BE49-F238E27FC236}">
                <a16:creationId xmlns:a16="http://schemas.microsoft.com/office/drawing/2014/main" id="{01FFED16-49DF-B8A2-E957-4FBD2E21A2D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
        <p:nvSpPr>
          <p:cNvPr id="2" name="TextBox 1">
            <a:extLst>
              <a:ext uri="{FF2B5EF4-FFF2-40B4-BE49-F238E27FC236}">
                <a16:creationId xmlns:a16="http://schemas.microsoft.com/office/drawing/2014/main" id="{0860698F-17CD-62A1-DC56-9BFBE163D98A}"/>
              </a:ext>
            </a:extLst>
          </p:cNvPr>
          <p:cNvSpPr txBox="1"/>
          <p:nvPr/>
        </p:nvSpPr>
        <p:spPr>
          <a:xfrm>
            <a:off x="426629" y="3806051"/>
            <a:ext cx="8181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ITC Franklin Gothic Std Book" panose="020B0504030503020204" pitchFamily="34" charset="77"/>
                <a:ea typeface="+mn-lt"/>
                <a:cs typeface="+mn-lt"/>
              </a:rPr>
              <a:t>And remember… see physics differently.</a:t>
            </a:r>
          </a:p>
        </p:txBody>
      </p:sp>
    </p:spTree>
    <p:extLst>
      <p:ext uri="{BB962C8B-B14F-4D97-AF65-F5344CB8AC3E}">
        <p14:creationId xmlns:p14="http://schemas.microsoft.com/office/powerpoint/2010/main" val="259150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3B6315-7B35-5B9B-C5FC-55C96EB8A58C}"/>
              </a:ext>
            </a:extLst>
          </p:cNvPr>
          <p:cNvSpPr>
            <a:spLocks noGrp="1"/>
          </p:cNvSpPr>
          <p:nvPr>
            <p:ph type="ctrTitle"/>
          </p:nvPr>
        </p:nvSpPr>
        <p:spPr>
          <a:xfrm>
            <a:off x="536357" y="1478463"/>
            <a:ext cx="4466795" cy="347613"/>
          </a:xfrm>
        </p:spPr>
        <p:txBody>
          <a:bodyPr/>
          <a:lstStyle/>
          <a:p>
            <a:r>
              <a:rPr lang="en-US" dirty="0"/>
              <a:t>Inspire a generation  </a:t>
            </a:r>
          </a:p>
        </p:txBody>
      </p:sp>
      <p:sp>
        <p:nvSpPr>
          <p:cNvPr id="4" name="TextBox 3">
            <a:extLst>
              <a:ext uri="{FF2B5EF4-FFF2-40B4-BE49-F238E27FC236}">
                <a16:creationId xmlns:a16="http://schemas.microsoft.com/office/drawing/2014/main" id="{417FC9A9-CF46-5361-883B-20A58519D746}"/>
              </a:ext>
            </a:extLst>
          </p:cNvPr>
          <p:cNvSpPr txBox="1"/>
          <p:nvPr/>
        </p:nvSpPr>
        <p:spPr>
          <a:xfrm>
            <a:off x="426629" y="2413203"/>
            <a:ext cx="6093043" cy="1131079"/>
          </a:xfrm>
          <a:prstGeom prst="rect">
            <a:avLst/>
          </a:prstGeom>
          <a:noFill/>
        </p:spPr>
        <p:txBody>
          <a:bodyPr wrap="square" rtlCol="0">
            <a:spAutoFit/>
          </a:bodyPr>
          <a:lstStyle/>
          <a:p>
            <a:pPr>
              <a:lnSpc>
                <a:spcPct val="125000"/>
              </a:lnSpc>
            </a:pPr>
            <a:r>
              <a:rPr lang="en-GB" sz="1800" dirty="0">
                <a:latin typeface="ITC Franklin Gothic Std Book" panose="020B0504030503020204" pitchFamily="34" charset="77"/>
                <a:ea typeface="+mn-lt"/>
                <a:cs typeface="+mn-lt"/>
              </a:rPr>
              <a:t>Take part in this year’s Eurekas: a UK and Ireland-wide competition for students aged 11- 16 where we challenge them to answer the question:</a:t>
            </a:r>
          </a:p>
        </p:txBody>
      </p:sp>
      <p:pic>
        <p:nvPicPr>
          <p:cNvPr id="5" name="Picture 4" descr="A black background with a black square&#10;&#10;AI-generated content may be incorrect.">
            <a:extLst>
              <a:ext uri="{FF2B5EF4-FFF2-40B4-BE49-F238E27FC236}">
                <a16:creationId xmlns:a16="http://schemas.microsoft.com/office/drawing/2014/main" id="{DF311956-8FE0-09ED-0B11-4C6D2201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pic>
        <p:nvPicPr>
          <p:cNvPr id="6" name="Picture 5" descr="A yellow circle with black circles&#10;&#10;AI-generated content may be incorrect.">
            <a:extLst>
              <a:ext uri="{FF2B5EF4-FFF2-40B4-BE49-F238E27FC236}">
                <a16:creationId xmlns:a16="http://schemas.microsoft.com/office/drawing/2014/main" id="{6094320E-AB94-BDDC-626F-EBA6B823D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016E8C52-AE7B-33E5-BD0A-43E3849CC1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668082F8-DBAA-3262-196C-AAF6912CD7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81B2B50A-69F3-3082-F55F-4149C16B6F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408" y="2236619"/>
            <a:ext cx="1168400" cy="76200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0C2FBEE7-E9E1-C788-6214-2D900D344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91" y="3928220"/>
            <a:ext cx="1169140" cy="1127973"/>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CAB7CBDD-B938-8B13-F696-8206113591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9836" y="283996"/>
            <a:ext cx="775890" cy="775890"/>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17A463C5-16E6-73D2-C3D7-329DC28CA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056141" y="3992207"/>
            <a:ext cx="1646875" cy="576406"/>
          </a:xfrm>
          <a:prstGeom prst="rect">
            <a:avLst/>
          </a:prstGeom>
        </p:spPr>
      </p:pic>
      <p:pic>
        <p:nvPicPr>
          <p:cNvPr id="24" name="Picture 23" descr="A yellow circle with black lines&#10;&#10;AI-generated content may be incorrect.">
            <a:extLst>
              <a:ext uri="{FF2B5EF4-FFF2-40B4-BE49-F238E27FC236}">
                <a16:creationId xmlns:a16="http://schemas.microsoft.com/office/drawing/2014/main" id="{B4D0B363-AFEB-8AD0-A8F8-F284F670B1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023B4484-1C52-7F33-646D-8CF65E8926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4336" y="4156676"/>
            <a:ext cx="761390" cy="496559"/>
          </a:xfrm>
          <a:prstGeom prst="rect">
            <a:avLst/>
          </a:prstGeom>
        </p:spPr>
      </p:pic>
      <p:sp>
        <p:nvSpPr>
          <p:cNvPr id="27" name="Rectangle 26">
            <a:extLst>
              <a:ext uri="{FF2B5EF4-FFF2-40B4-BE49-F238E27FC236}">
                <a16:creationId xmlns:a16="http://schemas.microsoft.com/office/drawing/2014/main" id="{C4A430CF-5A66-E066-1238-F06B28BCFAEA}"/>
              </a:ext>
            </a:extLst>
          </p:cNvPr>
          <p:cNvSpPr/>
          <p:nvPr/>
        </p:nvSpPr>
        <p:spPr>
          <a:xfrm>
            <a:off x="5003152" y="-164741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9" name="Rectangle 28">
            <a:extLst>
              <a:ext uri="{FF2B5EF4-FFF2-40B4-BE49-F238E27FC236}">
                <a16:creationId xmlns:a16="http://schemas.microsoft.com/office/drawing/2014/main" id="{F24F7E4B-DDDC-2994-8713-67C4CF03FF1A}"/>
              </a:ext>
            </a:extLst>
          </p:cNvPr>
          <p:cNvSpPr/>
          <p:nvPr/>
        </p:nvSpPr>
        <p:spPr>
          <a:xfrm>
            <a:off x="-1347042" y="51515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0" name="Rectangle 29">
            <a:extLst>
              <a:ext uri="{FF2B5EF4-FFF2-40B4-BE49-F238E27FC236}">
                <a16:creationId xmlns:a16="http://schemas.microsoft.com/office/drawing/2014/main" id="{0E5CBB8C-29EB-2B51-2C2A-D8336D360B8A}"/>
              </a:ext>
            </a:extLst>
          </p:cNvPr>
          <p:cNvSpPr/>
          <p:nvPr/>
        </p:nvSpPr>
        <p:spPr>
          <a:xfrm>
            <a:off x="-5397251" y="370814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2" name="Picture 31" descr="A yellow and black corner&#10;&#10;AI-generated content may be incorrect.">
            <a:extLst>
              <a:ext uri="{FF2B5EF4-FFF2-40B4-BE49-F238E27FC236}">
                <a16:creationId xmlns:a16="http://schemas.microsoft.com/office/drawing/2014/main" id="{CD9C2EFD-40DD-1EE3-AC45-3CBC32BDE0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46244" y="3058792"/>
            <a:ext cx="1328329" cy="1281557"/>
          </a:xfrm>
          <a:prstGeom prst="rect">
            <a:avLst/>
          </a:prstGeom>
        </p:spPr>
      </p:pic>
      <p:sp>
        <p:nvSpPr>
          <p:cNvPr id="33" name="Rectangle 32">
            <a:extLst>
              <a:ext uri="{FF2B5EF4-FFF2-40B4-BE49-F238E27FC236}">
                <a16:creationId xmlns:a16="http://schemas.microsoft.com/office/drawing/2014/main" id="{78BDAC7D-494F-59A9-48F9-91A2216E114E}"/>
              </a:ext>
            </a:extLst>
          </p:cNvPr>
          <p:cNvSpPr/>
          <p:nvPr/>
        </p:nvSpPr>
        <p:spPr>
          <a:xfrm>
            <a:off x="9165082"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8" name="Picture 37" descr="A black background with a black square&#10;&#10;AI-generated content may be incorrect.">
            <a:extLst>
              <a:ext uri="{FF2B5EF4-FFF2-40B4-BE49-F238E27FC236}">
                <a16:creationId xmlns:a16="http://schemas.microsoft.com/office/drawing/2014/main" id="{F715B8DD-9B39-4734-27C5-50253F6D83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Tree>
    <p:extLst>
      <p:ext uri="{BB962C8B-B14F-4D97-AF65-F5344CB8AC3E}">
        <p14:creationId xmlns:p14="http://schemas.microsoft.com/office/powerpoint/2010/main" val="74484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yellow shapes&#10;&#10;AI-generated content may be incorrect.">
            <a:extLst>
              <a:ext uri="{FF2B5EF4-FFF2-40B4-BE49-F238E27FC236}">
                <a16:creationId xmlns:a16="http://schemas.microsoft.com/office/drawing/2014/main" id="{ED7CE29E-7D45-17EF-4426-C384A30D3496}"/>
              </a:ext>
            </a:extLst>
          </p:cNvPr>
          <p:cNvPicPr>
            <a:picLocks noChangeAspect="1"/>
          </p:cNvPicPr>
          <p:nvPr/>
        </p:nvPicPr>
        <p:blipFill>
          <a:blip r:embed="rId2">
            <a:extLst>
              <a:ext uri="{28A0092B-C50C-407E-A947-70E740481C1C}">
                <a14:useLocalDpi xmlns:a14="http://schemas.microsoft.com/office/drawing/2010/main" val="0"/>
              </a:ext>
            </a:extLst>
          </a:blip>
          <a:srcRect b="25000"/>
          <a:stretch/>
        </p:blipFill>
        <p:spPr>
          <a:xfrm>
            <a:off x="0" y="184417"/>
            <a:ext cx="9144000" cy="5143501"/>
          </a:xfrm>
          <a:prstGeom prst="rect">
            <a:avLst/>
          </a:prstGeom>
        </p:spPr>
      </p:pic>
      <p:sp>
        <p:nvSpPr>
          <p:cNvPr id="9" name="Rounded Rectangle 8">
            <a:extLst>
              <a:ext uri="{FF2B5EF4-FFF2-40B4-BE49-F238E27FC236}">
                <a16:creationId xmlns:a16="http://schemas.microsoft.com/office/drawing/2014/main" id="{A46E81E0-BF9D-FF9D-9BCB-5C9D504011E8}"/>
              </a:ext>
            </a:extLst>
          </p:cNvPr>
          <p:cNvSpPr/>
          <p:nvPr/>
        </p:nvSpPr>
        <p:spPr>
          <a:xfrm>
            <a:off x="7384942" y="4583875"/>
            <a:ext cx="1759058" cy="559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7" name="Rounded Rectangle 6">
            <a:extLst>
              <a:ext uri="{FF2B5EF4-FFF2-40B4-BE49-F238E27FC236}">
                <a16:creationId xmlns:a16="http://schemas.microsoft.com/office/drawing/2014/main" id="{623415CB-373D-30BF-5B9A-38547635EE5E}"/>
              </a:ext>
            </a:extLst>
          </p:cNvPr>
          <p:cNvSpPr/>
          <p:nvPr/>
        </p:nvSpPr>
        <p:spPr>
          <a:xfrm>
            <a:off x="153442" y="1104404"/>
            <a:ext cx="7730837" cy="26275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 name="Rectangle 2">
            <a:extLst>
              <a:ext uri="{FF2B5EF4-FFF2-40B4-BE49-F238E27FC236}">
                <a16:creationId xmlns:a16="http://schemas.microsoft.com/office/drawing/2014/main" id="{A492EDB4-C2E3-5835-A772-2523B80059B1}"/>
              </a:ext>
            </a:extLst>
          </p:cNvPr>
          <p:cNvSpPr/>
          <p:nvPr/>
        </p:nvSpPr>
        <p:spPr>
          <a:xfrm>
            <a:off x="485751" y="2464231"/>
            <a:ext cx="8193028" cy="798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4" name="Rectangle 3">
            <a:extLst>
              <a:ext uri="{FF2B5EF4-FFF2-40B4-BE49-F238E27FC236}">
                <a16:creationId xmlns:a16="http://schemas.microsoft.com/office/drawing/2014/main" id="{71905FB5-2304-CB64-14A1-47761D852CAC}"/>
              </a:ext>
            </a:extLst>
          </p:cNvPr>
          <p:cNvSpPr/>
          <p:nvPr/>
        </p:nvSpPr>
        <p:spPr>
          <a:xfrm>
            <a:off x="485751" y="1557580"/>
            <a:ext cx="7278628" cy="798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Title 1">
            <a:extLst>
              <a:ext uri="{FF2B5EF4-FFF2-40B4-BE49-F238E27FC236}">
                <a16:creationId xmlns:a16="http://schemas.microsoft.com/office/drawing/2014/main" id="{722C232D-096C-0862-E474-B98648138D93}"/>
              </a:ext>
            </a:extLst>
          </p:cNvPr>
          <p:cNvSpPr>
            <a:spLocks noGrp="1"/>
          </p:cNvSpPr>
          <p:nvPr>
            <p:ph type="title"/>
          </p:nvPr>
        </p:nvSpPr>
        <p:spPr>
          <a:xfrm>
            <a:off x="636388" y="777455"/>
            <a:ext cx="8106560" cy="3245224"/>
          </a:xfrm>
        </p:spPr>
        <p:txBody>
          <a:bodyPr/>
          <a:lstStyle/>
          <a:p>
            <a:pPr>
              <a:lnSpc>
                <a:spcPct val="130000"/>
              </a:lnSpc>
            </a:pPr>
            <a:r>
              <a:rPr lang="en-GB" sz="4400" b="1" dirty="0">
                <a:latin typeface="ITC Franklin Gothic Std Book" panose="020B0504030503020204" pitchFamily="34" charset="77"/>
                <a:ea typeface="+mn-lt"/>
                <a:cs typeface="+mn-lt"/>
              </a:rPr>
              <a:t>How can physics help make your home ready for the future?</a:t>
            </a:r>
            <a:endParaRPr lang="en-US" dirty="0"/>
          </a:p>
        </p:txBody>
      </p:sp>
      <p:pic>
        <p:nvPicPr>
          <p:cNvPr id="8" name="Picture 7" descr="A black background with a black square&#10;&#10;AI-generated content may be incorrect.">
            <a:extLst>
              <a:ext uri="{FF2B5EF4-FFF2-40B4-BE49-F238E27FC236}">
                <a16:creationId xmlns:a16="http://schemas.microsoft.com/office/drawing/2014/main" id="{2BC97D5A-BE08-1C3C-A063-AE261195E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115" y="932348"/>
            <a:ext cx="407855" cy="407855"/>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A2315DDB-8912-D691-8255-F6328593CE4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16577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604A2-08B1-B871-68B5-7547EB69F855}"/>
              </a:ext>
            </a:extLst>
          </p:cNvPr>
          <p:cNvSpPr>
            <a:spLocks noGrp="1"/>
          </p:cNvSpPr>
          <p:nvPr>
            <p:ph sz="quarter" idx="15"/>
          </p:nvPr>
        </p:nvSpPr>
        <p:spPr>
          <a:xfrm>
            <a:off x="386246" y="1038896"/>
            <a:ext cx="8407225" cy="3474776"/>
          </a:xfrm>
        </p:spPr>
        <p:txBody>
          <a:bodyPr/>
          <a:lstStyle/>
          <a:p>
            <a:pPr>
              <a:lnSpc>
                <a:spcPct val="125000"/>
              </a:lnSpc>
            </a:pPr>
            <a:r>
              <a:rPr lang="en-GB" sz="1600" dirty="0">
                <a:ea typeface="+mn-lt"/>
                <a:cs typeface="+mn-lt"/>
              </a:rPr>
              <a:t>The Eurekas is part of the </a:t>
            </a:r>
            <a:r>
              <a:rPr lang="en-GB" sz="1600" b="1" dirty="0">
                <a:ea typeface="+mn-lt"/>
                <a:cs typeface="+mn-lt"/>
              </a:rPr>
              <a:t>Limit Less campaign, </a:t>
            </a:r>
            <a:r>
              <a:rPr lang="en-GB" sz="1600" dirty="0">
                <a:ea typeface="+mn-lt"/>
                <a:cs typeface="+mn-lt"/>
              </a:rPr>
              <a:t>which has been conceived by the Institute of Physics to broaden and diversify the range of people doing physics after age 16. </a:t>
            </a:r>
            <a:endParaRPr lang="en-US" sz="1600" dirty="0">
              <a:cs typeface="Calibri"/>
            </a:endParaRPr>
          </a:p>
          <a:p>
            <a:pPr>
              <a:lnSpc>
                <a:spcPct val="125000"/>
              </a:lnSpc>
            </a:pPr>
            <a:endParaRPr lang="en-GB" sz="1600" dirty="0">
              <a:ea typeface="+mn-lt"/>
              <a:cs typeface="+mn-lt"/>
            </a:endParaRPr>
          </a:p>
          <a:p>
            <a:pPr>
              <a:lnSpc>
                <a:spcPct val="125000"/>
              </a:lnSpc>
            </a:pPr>
            <a:r>
              <a:rPr lang="en-GB" sz="1600" dirty="0">
                <a:ea typeface="+mn-lt"/>
                <a:cs typeface="+mn-lt"/>
              </a:rPr>
              <a:t>Every child has a unique talent or skill - yet they don’t always get the chance to share it.</a:t>
            </a:r>
            <a:br>
              <a:rPr lang="en-GB" dirty="0">
                <a:ea typeface="+mn-lt"/>
                <a:cs typeface="+mn-lt"/>
              </a:rPr>
            </a:br>
            <a:r>
              <a:rPr lang="en-GB" sz="1600" b="1" dirty="0">
                <a:ea typeface="+mn-lt"/>
                <a:cs typeface="+mn-lt"/>
              </a:rPr>
              <a:t>The Eurekas </a:t>
            </a:r>
            <a:r>
              <a:rPr lang="en-GB" sz="1600" dirty="0">
                <a:ea typeface="+mn-lt"/>
                <a:cs typeface="+mn-lt"/>
              </a:rPr>
              <a:t>is an opportunity for all students to shine by tapping into their individual passions and combining it with the world of physics. </a:t>
            </a:r>
          </a:p>
          <a:p>
            <a:pPr>
              <a:lnSpc>
                <a:spcPct val="125000"/>
              </a:lnSpc>
            </a:pPr>
            <a:r>
              <a:rPr lang="en-GB" sz="1600" dirty="0">
                <a:ea typeface="+mn-lt"/>
                <a:cs typeface="+mn-lt"/>
              </a:rPr>
              <a:t> </a:t>
            </a:r>
            <a:endParaRPr lang="en-GB" sz="1600" dirty="0"/>
          </a:p>
          <a:p>
            <a:pPr>
              <a:lnSpc>
                <a:spcPct val="125000"/>
              </a:lnSpc>
            </a:pPr>
            <a:r>
              <a:rPr lang="en-GB" sz="1600" dirty="0">
                <a:ea typeface="+mn-lt"/>
                <a:cs typeface="+mn-lt"/>
              </a:rPr>
              <a:t>Whether you teach art, music, English or PE, all teachers can inspire students </a:t>
            </a:r>
            <a:r>
              <a:rPr lang="en-GB" sz="1600" b="1" dirty="0">
                <a:ea typeface="+mn-lt"/>
                <a:cs typeface="+mn-lt"/>
              </a:rPr>
              <a:t>to see physics    </a:t>
            </a:r>
            <a:br>
              <a:rPr lang="en-GB" sz="1600" b="1" dirty="0">
                <a:ea typeface="+mn-lt"/>
                <a:cs typeface="+mn-lt"/>
              </a:rPr>
            </a:br>
            <a:r>
              <a:rPr lang="en-GB" sz="1600" b="1" dirty="0">
                <a:ea typeface="+mn-lt"/>
                <a:cs typeface="+mn-lt"/>
              </a:rPr>
              <a:t>differently</a:t>
            </a:r>
            <a:r>
              <a:rPr lang="en-GB" sz="1600" dirty="0">
                <a:ea typeface="+mn-lt"/>
                <a:cs typeface="+mn-lt"/>
              </a:rPr>
              <a:t>.  You can motivate young learners by helping them consider where the overlap with physics lies and help showcase their findings in a format they feel comfortable with.  </a:t>
            </a:r>
          </a:p>
          <a:p>
            <a:endParaRPr lang="en-US" dirty="0"/>
          </a:p>
        </p:txBody>
      </p:sp>
      <p:sp>
        <p:nvSpPr>
          <p:cNvPr id="3" name="Title 2">
            <a:extLst>
              <a:ext uri="{FF2B5EF4-FFF2-40B4-BE49-F238E27FC236}">
                <a16:creationId xmlns:a16="http://schemas.microsoft.com/office/drawing/2014/main" id="{552A0162-E3D0-D1EF-EBB6-04C7EA9E77A5}"/>
              </a:ext>
            </a:extLst>
          </p:cNvPr>
          <p:cNvSpPr>
            <a:spLocks noGrp="1"/>
          </p:cNvSpPr>
          <p:nvPr>
            <p:ph type="title"/>
          </p:nvPr>
        </p:nvSpPr>
        <p:spPr/>
        <p:txBody>
          <a:bodyPr/>
          <a:lstStyle/>
          <a:p>
            <a:r>
              <a:rPr lang="en-US" dirty="0"/>
              <a:t>What is The Eurekas?</a:t>
            </a:r>
          </a:p>
        </p:txBody>
      </p:sp>
      <p:pic>
        <p:nvPicPr>
          <p:cNvPr id="14" name="Picture 13" descr="A yellow circle with black circles&#10;&#10;AI-generated content may be incorrect.">
            <a:extLst>
              <a:ext uri="{FF2B5EF4-FFF2-40B4-BE49-F238E27FC236}">
                <a16:creationId xmlns:a16="http://schemas.microsoft.com/office/drawing/2014/main" id="{5ED7AD6F-726D-35B1-478B-73A225742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6AC1FA4F-5822-17AB-6B1B-0E5246E5C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94" y="4643127"/>
            <a:ext cx="385259" cy="385259"/>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99E5E817-42D8-26A6-E243-D42EC1FE5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819" y="112219"/>
            <a:ext cx="852947" cy="556270"/>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CEF0D042-6BC4-40E1-CE39-DF3E6F4C2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378" y="2776284"/>
            <a:ext cx="1646875" cy="576406"/>
          </a:xfrm>
          <a:prstGeom prst="rect">
            <a:avLst/>
          </a:prstGeom>
        </p:spPr>
      </p:pic>
      <p:pic>
        <p:nvPicPr>
          <p:cNvPr id="18" name="Picture 17" descr="A yellow and black striped sign&#10;&#10;AI-generated content may be incorrect.">
            <a:extLst>
              <a:ext uri="{FF2B5EF4-FFF2-40B4-BE49-F238E27FC236}">
                <a16:creationId xmlns:a16="http://schemas.microsoft.com/office/drawing/2014/main" id="{E6B803D3-B68A-79BF-7436-6EAFD3F8F0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0440" y="4601244"/>
            <a:ext cx="1439418" cy="469024"/>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269FD084-1E36-5128-B1B7-149EFEC3EB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3471" y="1466910"/>
            <a:ext cx="761390" cy="496559"/>
          </a:xfrm>
          <a:prstGeom prst="rect">
            <a:avLst/>
          </a:prstGeom>
        </p:spPr>
      </p:pic>
      <p:sp>
        <p:nvSpPr>
          <p:cNvPr id="20" name="Rectangle 19">
            <a:extLst>
              <a:ext uri="{FF2B5EF4-FFF2-40B4-BE49-F238E27FC236}">
                <a16:creationId xmlns:a16="http://schemas.microsoft.com/office/drawing/2014/main" id="{0B40A8CF-24EE-F3FE-6623-D9104D1E30C4}"/>
              </a:ext>
            </a:extLst>
          </p:cNvPr>
          <p:cNvSpPr/>
          <p:nvPr/>
        </p:nvSpPr>
        <p:spPr>
          <a:xfrm>
            <a:off x="5034259" y="-1631367"/>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1" name="Rectangle 20">
            <a:extLst>
              <a:ext uri="{FF2B5EF4-FFF2-40B4-BE49-F238E27FC236}">
                <a16:creationId xmlns:a16="http://schemas.microsoft.com/office/drawing/2014/main" id="{2C6D347B-918C-5B80-7311-1100F94A65C2}"/>
              </a:ext>
            </a:extLst>
          </p:cNvPr>
          <p:cNvSpPr/>
          <p:nvPr/>
        </p:nvSpPr>
        <p:spPr>
          <a:xfrm>
            <a:off x="-1315935" y="51642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2" name="Rectangle 21">
            <a:extLst>
              <a:ext uri="{FF2B5EF4-FFF2-40B4-BE49-F238E27FC236}">
                <a16:creationId xmlns:a16="http://schemas.microsoft.com/office/drawing/2014/main" id="{A8369BBD-FCCB-4BE3-62DF-F4D7595E7662}"/>
              </a:ext>
            </a:extLst>
          </p:cNvPr>
          <p:cNvSpPr/>
          <p:nvPr/>
        </p:nvSpPr>
        <p:spPr>
          <a:xfrm>
            <a:off x="-5366144" y="370814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3" name="Rectangle 22">
            <a:extLst>
              <a:ext uri="{FF2B5EF4-FFF2-40B4-BE49-F238E27FC236}">
                <a16:creationId xmlns:a16="http://schemas.microsoft.com/office/drawing/2014/main" id="{285F44EB-5220-4E26-4B6B-05F662CA0F05}"/>
              </a:ext>
            </a:extLst>
          </p:cNvPr>
          <p:cNvSpPr/>
          <p:nvPr/>
        </p:nvSpPr>
        <p:spPr>
          <a:xfrm>
            <a:off x="9196189"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Tree>
    <p:extLst>
      <p:ext uri="{BB962C8B-B14F-4D97-AF65-F5344CB8AC3E}">
        <p14:creationId xmlns:p14="http://schemas.microsoft.com/office/powerpoint/2010/main" val="373120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31D57-ADCF-59BA-05C0-985DF3FD436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C2750-568E-E184-6CA3-292B1902BDB8}"/>
              </a:ext>
            </a:extLst>
          </p:cNvPr>
          <p:cNvSpPr>
            <a:spLocks noGrp="1"/>
          </p:cNvSpPr>
          <p:nvPr>
            <p:ph sz="quarter" idx="15"/>
          </p:nvPr>
        </p:nvSpPr>
        <p:spPr/>
        <p:txBody>
          <a:bodyPr numCol="1" spcCol="360000"/>
          <a:lstStyle/>
          <a:p>
            <a:r>
              <a:rPr lang="en-GB" sz="1200" dirty="0"/>
              <a:t>We are looking to teachers to support the Institute of Physics in getting students energised about this challenge. With prizes up for grabs for the students as well as their schools we want as many people as possible to feel included and excited by The Eurekas.</a:t>
            </a:r>
          </a:p>
          <a:p>
            <a:r>
              <a:rPr lang="en-GB" sz="1200" dirty="0"/>
              <a:t>In this document, we’ve laid out some slides that can be used by teachers across the UK and Ireland to help explain what The Eurekas is, and how students can get involved. </a:t>
            </a:r>
            <a:br>
              <a:rPr lang="en-GB" sz="1200" dirty="0"/>
            </a:br>
            <a:endParaRPr lang="en-GB" sz="1200" dirty="0"/>
          </a:p>
          <a:p>
            <a:br>
              <a:rPr lang="en-GB" sz="1200" dirty="0"/>
            </a:br>
            <a:endParaRPr lang="en-GB" sz="1400" dirty="0"/>
          </a:p>
          <a:p>
            <a:endParaRPr lang="en-US" sz="1400" dirty="0"/>
          </a:p>
        </p:txBody>
      </p:sp>
      <p:sp>
        <p:nvSpPr>
          <p:cNvPr id="3" name="Title 2">
            <a:extLst>
              <a:ext uri="{FF2B5EF4-FFF2-40B4-BE49-F238E27FC236}">
                <a16:creationId xmlns:a16="http://schemas.microsoft.com/office/drawing/2014/main" id="{A7C89704-0CB4-AFC1-31CC-835BCA7CE7F7}"/>
              </a:ext>
            </a:extLst>
          </p:cNvPr>
          <p:cNvSpPr>
            <a:spLocks noGrp="1"/>
          </p:cNvSpPr>
          <p:nvPr>
            <p:ph type="title"/>
          </p:nvPr>
        </p:nvSpPr>
        <p:spPr/>
        <p:txBody>
          <a:bodyPr/>
          <a:lstStyle/>
          <a:p>
            <a:r>
              <a:rPr lang="en-US" sz="2400" dirty="0"/>
              <a:t>How teachers can get involved</a:t>
            </a:r>
          </a:p>
        </p:txBody>
      </p:sp>
      <p:sp>
        <p:nvSpPr>
          <p:cNvPr id="13" name="TextBox 12">
            <a:extLst>
              <a:ext uri="{FF2B5EF4-FFF2-40B4-BE49-F238E27FC236}">
                <a16:creationId xmlns:a16="http://schemas.microsoft.com/office/drawing/2014/main" id="{1BF400FE-AF33-AC70-BAF2-FA711A614FB1}"/>
              </a:ext>
            </a:extLst>
          </p:cNvPr>
          <p:cNvSpPr txBox="1"/>
          <p:nvPr/>
        </p:nvSpPr>
        <p:spPr>
          <a:xfrm>
            <a:off x="308489" y="4335988"/>
            <a:ext cx="6570633" cy="461665"/>
          </a:xfrm>
          <a:prstGeom prst="rect">
            <a:avLst/>
          </a:prstGeom>
          <a:noFill/>
        </p:spPr>
        <p:txBody>
          <a:bodyPr wrap="square">
            <a:spAutoFit/>
          </a:bodyPr>
          <a:lstStyle/>
          <a:p>
            <a:r>
              <a:rPr lang="en-GB" sz="1200" dirty="0">
                <a:latin typeface="ITC Franklin Gothic Std Book" panose="020B0504030503020204" pitchFamily="34" charset="77"/>
              </a:rPr>
              <a:t>Feel free to use these slides in lessons or assemblies, to introduce the idea to your classes, and get in touch with us at </a:t>
            </a:r>
            <a:r>
              <a:rPr lang="en-GB" sz="1200" b="1" dirty="0" err="1">
                <a:latin typeface="ITC Franklin Gothic Std Book" panose="020B0504030503020204" pitchFamily="34" charset="77"/>
              </a:rPr>
              <a:t>limitless@iop.org</a:t>
            </a:r>
            <a:r>
              <a:rPr lang="en-GB" sz="1200" b="1" dirty="0">
                <a:latin typeface="ITC Franklin Gothic Std Book" panose="020B0504030503020204" pitchFamily="34" charset="77"/>
              </a:rPr>
              <a:t> </a:t>
            </a:r>
            <a:r>
              <a:rPr lang="en-GB" sz="1200" dirty="0">
                <a:latin typeface="ITC Franklin Gothic Std Book" panose="020B0504030503020204" pitchFamily="34" charset="77"/>
              </a:rPr>
              <a:t>for any further information.</a:t>
            </a:r>
          </a:p>
        </p:txBody>
      </p:sp>
      <p:sp>
        <p:nvSpPr>
          <p:cNvPr id="17" name="TextBox 16">
            <a:extLst>
              <a:ext uri="{FF2B5EF4-FFF2-40B4-BE49-F238E27FC236}">
                <a16:creationId xmlns:a16="http://schemas.microsoft.com/office/drawing/2014/main" id="{13D1458E-ADAD-AE34-0E7B-3D7414DC91D0}"/>
              </a:ext>
            </a:extLst>
          </p:cNvPr>
          <p:cNvSpPr txBox="1"/>
          <p:nvPr/>
        </p:nvSpPr>
        <p:spPr>
          <a:xfrm>
            <a:off x="408140" y="2451840"/>
            <a:ext cx="4887532" cy="1665841"/>
          </a:xfrm>
          <a:prstGeom prst="rect">
            <a:avLst/>
          </a:prstGeom>
          <a:noFill/>
        </p:spPr>
        <p:txBody>
          <a:bodyPr wrap="square">
            <a:spAutoFit/>
          </a:bodyPr>
          <a:lstStyle/>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Explain to students what The Eurekas is</a:t>
            </a:r>
          </a:p>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Direct them towards instructions</a:t>
            </a:r>
          </a:p>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Incentivise them with the prizes up for grabs</a:t>
            </a:r>
          </a:p>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Show them examples</a:t>
            </a:r>
            <a:endParaRPr kumimoji="0" lang="en-GB" sz="1200" b="0"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endParaRPr>
          </a:p>
        </p:txBody>
      </p:sp>
      <p:pic>
        <p:nvPicPr>
          <p:cNvPr id="18" name="Picture 17" descr="A yellow circle with black circles&#10;&#10;AI-generated content may be incorrect.">
            <a:extLst>
              <a:ext uri="{FF2B5EF4-FFF2-40B4-BE49-F238E27FC236}">
                <a16:creationId xmlns:a16="http://schemas.microsoft.com/office/drawing/2014/main" id="{05502E38-51EA-BBC3-330A-BA43FB3ED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967" y="-819447"/>
            <a:ext cx="1919243" cy="1535395"/>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08279104-369F-1464-AF9D-12446B620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367" y="4143358"/>
            <a:ext cx="385259" cy="385259"/>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1B6AE9C4-5FD1-0D29-0963-905D4D77F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229" y="194675"/>
            <a:ext cx="852947" cy="556270"/>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B22D4E0C-C89A-97CA-3B92-7C3C5682C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6596" y="2440394"/>
            <a:ext cx="1646875" cy="576406"/>
          </a:xfrm>
          <a:prstGeom prst="rect">
            <a:avLst/>
          </a:prstGeom>
        </p:spPr>
      </p:pic>
      <p:pic>
        <p:nvPicPr>
          <p:cNvPr id="22" name="Picture 21" descr="A yellow and black striped sign&#10;&#10;AI-generated content may be incorrect.">
            <a:extLst>
              <a:ext uri="{FF2B5EF4-FFF2-40B4-BE49-F238E27FC236}">
                <a16:creationId xmlns:a16="http://schemas.microsoft.com/office/drawing/2014/main" id="{58EB6B06-9BB2-1147-F70F-450CCBA40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9549" y="3345567"/>
            <a:ext cx="1439418" cy="469024"/>
          </a:xfrm>
          <a:prstGeom prst="rect">
            <a:avLst/>
          </a:prstGeom>
        </p:spPr>
      </p:pic>
    </p:spTree>
    <p:extLst>
      <p:ext uri="{BB962C8B-B14F-4D97-AF65-F5344CB8AC3E}">
        <p14:creationId xmlns:p14="http://schemas.microsoft.com/office/powerpoint/2010/main" val="212680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70E6ED-5D3C-76DA-7730-3A8557C09FFD}"/>
              </a:ext>
            </a:extLst>
          </p:cNvPr>
          <p:cNvSpPr/>
          <p:nvPr/>
        </p:nvSpPr>
        <p:spPr>
          <a:xfrm>
            <a:off x="536357" y="1772114"/>
            <a:ext cx="4771913" cy="703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6" name="Title 5">
            <a:extLst>
              <a:ext uri="{FF2B5EF4-FFF2-40B4-BE49-F238E27FC236}">
                <a16:creationId xmlns:a16="http://schemas.microsoft.com/office/drawing/2014/main" id="{AC6091BD-7CF2-6F43-8A21-A449B3CE706E}"/>
              </a:ext>
            </a:extLst>
          </p:cNvPr>
          <p:cNvSpPr>
            <a:spLocks noGrp="1"/>
          </p:cNvSpPr>
          <p:nvPr>
            <p:ph type="ctrTitle"/>
          </p:nvPr>
        </p:nvSpPr>
        <p:spPr>
          <a:xfrm>
            <a:off x="536357" y="1772114"/>
            <a:ext cx="8156381" cy="703811"/>
          </a:xfrm>
        </p:spPr>
        <p:txBody>
          <a:bodyPr/>
          <a:lstStyle/>
          <a:p>
            <a:pPr>
              <a:lnSpc>
                <a:spcPct val="125000"/>
              </a:lnSpc>
            </a:pPr>
            <a:r>
              <a:rPr lang="en-GB" sz="3600" b="1" dirty="0">
                <a:latin typeface="ITC Franklin Gothic Std Book" panose="020B0504030503020204" pitchFamily="34" charset="77"/>
                <a:ea typeface="+mn-lt"/>
                <a:cs typeface="+mn-lt"/>
              </a:rPr>
              <a:t> IMPORTANT TO NOTE</a:t>
            </a:r>
            <a:br>
              <a:rPr lang="en-GB" sz="3600" b="1" dirty="0">
                <a:latin typeface="ITC Franklin Gothic Std Book" panose="020B0504030503020204" pitchFamily="34" charset="77"/>
                <a:ea typeface="+mn-lt"/>
                <a:cs typeface="+mn-lt"/>
              </a:rPr>
            </a:br>
            <a:br>
              <a:rPr lang="en-GB" sz="3600" dirty="0">
                <a:latin typeface="ITC Franklin Gothic Std Book" panose="020B0504030503020204" pitchFamily="34" charset="77"/>
                <a:ea typeface="+mn-lt"/>
                <a:cs typeface="+mn-lt"/>
              </a:rPr>
            </a:br>
            <a:endParaRPr lang="en-US" dirty="0"/>
          </a:p>
        </p:txBody>
      </p:sp>
      <p:sp>
        <p:nvSpPr>
          <p:cNvPr id="8" name="TextBox 7">
            <a:extLst>
              <a:ext uri="{FF2B5EF4-FFF2-40B4-BE49-F238E27FC236}">
                <a16:creationId xmlns:a16="http://schemas.microsoft.com/office/drawing/2014/main" id="{AFF9B603-FC66-08C4-2342-1D4A183BC21E}"/>
              </a:ext>
            </a:extLst>
          </p:cNvPr>
          <p:cNvSpPr txBox="1"/>
          <p:nvPr/>
        </p:nvSpPr>
        <p:spPr>
          <a:xfrm>
            <a:off x="430152" y="2665929"/>
            <a:ext cx="6913408" cy="923330"/>
          </a:xfrm>
          <a:prstGeom prst="rect">
            <a:avLst/>
          </a:prstGeom>
          <a:noFill/>
        </p:spPr>
        <p:txBody>
          <a:bodyPr wrap="square">
            <a:spAutoFit/>
          </a:bodyPr>
          <a:lstStyle/>
          <a:p>
            <a:r>
              <a:rPr lang="en-GB" sz="1800" b="0" dirty="0">
                <a:latin typeface="ITC Franklin Gothic Std Book" panose="020B0504030503020204" pitchFamily="34" charset="77"/>
                <a:ea typeface="+mn-lt"/>
                <a:cs typeface="+mn-lt"/>
              </a:rPr>
              <a:t>Due to child safeguarding, IOP will only be accepting submissions from teachers and parents/carers. Please look closely at the competition Terms and Conditions for more information.</a:t>
            </a:r>
            <a:endParaRPr lang="en-US" dirty="0"/>
          </a:p>
        </p:txBody>
      </p:sp>
      <p:pic>
        <p:nvPicPr>
          <p:cNvPr id="10" name="Picture 9" descr="A yellow circle with black circles&#10;&#10;AI-generated content may be incorrect.">
            <a:extLst>
              <a:ext uri="{FF2B5EF4-FFF2-40B4-BE49-F238E27FC236}">
                <a16:creationId xmlns:a16="http://schemas.microsoft.com/office/drawing/2014/main" id="{439CF512-01CA-BB9C-EE09-4621EB6A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C306FDBB-42F4-06D2-9F7F-D619B63F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188772FF-2D0B-0572-FE1B-4A808865D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8F11BABE-55B4-0732-2946-4EF594551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5051" y="4272235"/>
            <a:ext cx="1168400" cy="762000"/>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2BF8E233-D9E3-2710-9F9C-A592809C4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245" y="3817513"/>
            <a:ext cx="1169140" cy="1127973"/>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5B801554-EB41-818F-1FE9-ACBC24B9E9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9836" y="283996"/>
            <a:ext cx="775890" cy="77589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AD35B768-90FD-125B-CD26-358D249672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797834" y="4630558"/>
            <a:ext cx="1646875" cy="576406"/>
          </a:xfrm>
          <a:prstGeom prst="rect">
            <a:avLst/>
          </a:prstGeom>
        </p:spPr>
      </p:pic>
      <p:pic>
        <p:nvPicPr>
          <p:cNvPr id="17" name="Picture 16" descr="A yellow circle with black lines&#10;&#10;AI-generated content may be incorrect.">
            <a:extLst>
              <a:ext uri="{FF2B5EF4-FFF2-40B4-BE49-F238E27FC236}">
                <a16:creationId xmlns:a16="http://schemas.microsoft.com/office/drawing/2014/main" id="{1AB8FCE2-51CD-3DF6-E22B-7FC5AD8845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BFFE9ED4-76A7-7B7A-BCC4-15D9F1F389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4336" y="4156676"/>
            <a:ext cx="761390" cy="496559"/>
          </a:xfrm>
          <a:prstGeom prst="rect">
            <a:avLst/>
          </a:prstGeom>
        </p:spPr>
      </p:pic>
      <p:pic>
        <p:nvPicPr>
          <p:cNvPr id="19" name="Picture 18" descr="A yellow and black corner&#10;&#10;AI-generated content may be incorrect.">
            <a:extLst>
              <a:ext uri="{FF2B5EF4-FFF2-40B4-BE49-F238E27FC236}">
                <a16:creationId xmlns:a16="http://schemas.microsoft.com/office/drawing/2014/main" id="{A5CA2E5D-DEEB-BE6E-FD39-61590B09FE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1734" y="2675355"/>
            <a:ext cx="1328329" cy="1281557"/>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A7A4C03B-DBD7-4330-3E24-07EC42E3E2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Tree>
    <p:extLst>
      <p:ext uri="{BB962C8B-B14F-4D97-AF65-F5344CB8AC3E}">
        <p14:creationId xmlns:p14="http://schemas.microsoft.com/office/powerpoint/2010/main" val="99938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9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DAF43-1C33-3DF8-423B-FDE70C2AB72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236DFE-AB9B-6D12-25D1-4AC17ABFF6E5}"/>
              </a:ext>
            </a:extLst>
          </p:cNvPr>
          <p:cNvSpPr/>
          <p:nvPr/>
        </p:nvSpPr>
        <p:spPr>
          <a:xfrm>
            <a:off x="536357" y="2248231"/>
            <a:ext cx="4226143" cy="703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8" name="Rectangle 17">
            <a:extLst>
              <a:ext uri="{FF2B5EF4-FFF2-40B4-BE49-F238E27FC236}">
                <a16:creationId xmlns:a16="http://schemas.microsoft.com/office/drawing/2014/main" id="{C7FD5BE4-1D3F-DD48-45B4-97B6C8DBF821}"/>
              </a:ext>
            </a:extLst>
          </p:cNvPr>
          <p:cNvSpPr/>
          <p:nvPr/>
        </p:nvSpPr>
        <p:spPr>
          <a:xfrm>
            <a:off x="536357" y="1365714"/>
            <a:ext cx="7096343" cy="703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9" name="TextBox 8">
            <a:extLst>
              <a:ext uri="{FF2B5EF4-FFF2-40B4-BE49-F238E27FC236}">
                <a16:creationId xmlns:a16="http://schemas.microsoft.com/office/drawing/2014/main" id="{B539D388-580E-778D-4E65-2CD2CC69100D}"/>
              </a:ext>
            </a:extLst>
          </p:cNvPr>
          <p:cNvSpPr txBox="1"/>
          <p:nvPr/>
        </p:nvSpPr>
        <p:spPr>
          <a:xfrm>
            <a:off x="6641899" y="4260399"/>
            <a:ext cx="35894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chemeClr val="bg1"/>
                </a:solidFill>
                <a:latin typeface="+mj-lt"/>
              </a:rPr>
              <a:t>Something else?</a:t>
            </a:r>
            <a:endParaRPr lang="en-US" sz="1600" b="1" dirty="0">
              <a:solidFill>
                <a:schemeClr val="bg1"/>
              </a:solidFill>
              <a:latin typeface="+mj-lt"/>
              <a:cs typeface="Calibri"/>
            </a:endParaRPr>
          </a:p>
        </p:txBody>
      </p:sp>
      <p:sp>
        <p:nvSpPr>
          <p:cNvPr id="10" name="TextBox 9">
            <a:extLst>
              <a:ext uri="{FF2B5EF4-FFF2-40B4-BE49-F238E27FC236}">
                <a16:creationId xmlns:a16="http://schemas.microsoft.com/office/drawing/2014/main" id="{1814FA60-413F-C61B-E128-364CB16D59CF}"/>
              </a:ext>
            </a:extLst>
          </p:cNvPr>
          <p:cNvSpPr txBox="1"/>
          <p:nvPr/>
        </p:nvSpPr>
        <p:spPr>
          <a:xfrm>
            <a:off x="551346" y="2325824"/>
            <a:ext cx="52740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latin typeface="ITC Franklin Gothic Std Book" panose="020B0504030503020204" pitchFamily="34" charset="77"/>
              </a:rPr>
              <a:t>Or something else?</a:t>
            </a:r>
            <a:endParaRPr lang="en-US" sz="3600" b="1" dirty="0">
              <a:latin typeface="ITC Franklin Gothic Std Book" panose="020B0504030503020204" pitchFamily="34" charset="77"/>
              <a:cs typeface="Calibri"/>
            </a:endParaRPr>
          </a:p>
        </p:txBody>
      </p:sp>
      <p:sp>
        <p:nvSpPr>
          <p:cNvPr id="11" name="TextBox 10">
            <a:extLst>
              <a:ext uri="{FF2B5EF4-FFF2-40B4-BE49-F238E27FC236}">
                <a16:creationId xmlns:a16="http://schemas.microsoft.com/office/drawing/2014/main" id="{31E3F9BC-5621-9122-35E2-1B668A310AE3}"/>
              </a:ext>
            </a:extLst>
          </p:cNvPr>
          <p:cNvSpPr txBox="1"/>
          <p:nvPr/>
        </p:nvSpPr>
        <p:spPr>
          <a:xfrm>
            <a:off x="441469" y="4029566"/>
            <a:ext cx="87111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5000"/>
              </a:lnSpc>
            </a:pPr>
            <a:r>
              <a:rPr lang="en-GB" sz="1600" dirty="0">
                <a:latin typeface="ITC Franklin Gothic Std Book" panose="020B0504030503020204" pitchFamily="34" charset="77"/>
                <a:ea typeface="+mn-lt"/>
                <a:cs typeface="+mn-lt"/>
              </a:rPr>
              <a:t>No matter your passion – channel your creativity into something special with </a:t>
            </a:r>
            <a:r>
              <a:rPr lang="en-GB" sz="1600" b="1" dirty="0">
                <a:latin typeface="ITC Franklin Gothic Std Book" panose="020B0504030503020204" pitchFamily="34" charset="77"/>
                <a:ea typeface="+mn-lt"/>
                <a:cs typeface="+mn-lt"/>
              </a:rPr>
              <a:t>The Eurekas.</a:t>
            </a:r>
            <a:endParaRPr lang="en-US" sz="1600" b="1" dirty="0">
              <a:latin typeface="ITC Franklin Gothic Std Book" panose="020B0504030503020204" pitchFamily="34" charset="77"/>
              <a:cs typeface="Calibri"/>
            </a:endParaRPr>
          </a:p>
        </p:txBody>
      </p:sp>
      <p:sp>
        <p:nvSpPr>
          <p:cNvPr id="17" name="Title 16">
            <a:extLst>
              <a:ext uri="{FF2B5EF4-FFF2-40B4-BE49-F238E27FC236}">
                <a16:creationId xmlns:a16="http://schemas.microsoft.com/office/drawing/2014/main" id="{E185F7B7-B02D-0F24-696E-51BF1A64F3BE}"/>
              </a:ext>
            </a:extLst>
          </p:cNvPr>
          <p:cNvSpPr>
            <a:spLocks noGrp="1"/>
          </p:cNvSpPr>
          <p:nvPr>
            <p:ph type="ctrTitle"/>
          </p:nvPr>
        </p:nvSpPr>
        <p:spPr>
          <a:xfrm>
            <a:off x="676057" y="1486939"/>
            <a:ext cx="7337643" cy="646331"/>
          </a:xfrm>
        </p:spPr>
        <p:txBody>
          <a:bodyPr/>
          <a:lstStyle/>
          <a:p>
            <a:r>
              <a:rPr lang="en-GB" sz="3600" b="1" dirty="0">
                <a:latin typeface="ITC Franklin Gothic Std Book" panose="020B0504030503020204" pitchFamily="34" charset="77"/>
              </a:rPr>
              <a:t>Into Science, Music, Sport, Art…</a:t>
            </a:r>
            <a:br>
              <a:rPr lang="en-US" sz="3600" b="1" dirty="0">
                <a:latin typeface="ITC Franklin Gothic Std Book" panose="020B0504030503020204" pitchFamily="34" charset="77"/>
                <a:cs typeface="Calibri"/>
              </a:rPr>
            </a:br>
            <a:endParaRPr lang="en-US" dirty="0"/>
          </a:p>
        </p:txBody>
      </p:sp>
      <p:pic>
        <p:nvPicPr>
          <p:cNvPr id="20" name="Picture 19" descr="A yellow circle with black circles&#10;&#10;AI-generated content may be incorrect.">
            <a:extLst>
              <a:ext uri="{FF2B5EF4-FFF2-40B4-BE49-F238E27FC236}">
                <a16:creationId xmlns:a16="http://schemas.microsoft.com/office/drawing/2014/main" id="{0543F59E-C508-9BFB-3312-25A7CF316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BB291BC5-A548-FC90-F857-29B3088E6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294" y="4596136"/>
            <a:ext cx="385259" cy="385259"/>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F84C4271-B774-9C1C-EFC5-FD9E39917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954" y="458005"/>
            <a:ext cx="852947" cy="556270"/>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57FD481A-BDEB-F140-EDD1-3A3E91ECA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3368" y="2448726"/>
            <a:ext cx="1646875" cy="576406"/>
          </a:xfrm>
          <a:prstGeom prst="rect">
            <a:avLst/>
          </a:prstGeom>
        </p:spPr>
      </p:pic>
      <p:pic>
        <p:nvPicPr>
          <p:cNvPr id="24" name="Picture 23" descr="A yellow and black striped sign&#10;&#10;AI-generated content may be incorrect.">
            <a:extLst>
              <a:ext uri="{FF2B5EF4-FFF2-40B4-BE49-F238E27FC236}">
                <a16:creationId xmlns:a16="http://schemas.microsoft.com/office/drawing/2014/main" id="{87DE507A-2A3A-F195-0EF8-8F40FBABA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2192" y="3142617"/>
            <a:ext cx="1439418" cy="469024"/>
          </a:xfrm>
          <a:prstGeom prst="rect">
            <a:avLst/>
          </a:prstGeom>
        </p:spPr>
      </p:pic>
      <p:pic>
        <p:nvPicPr>
          <p:cNvPr id="25" name="Picture 24" descr="A black background with a black square&#10;&#10;AI-generated content may be incorrect.">
            <a:extLst>
              <a:ext uri="{FF2B5EF4-FFF2-40B4-BE49-F238E27FC236}">
                <a16:creationId xmlns:a16="http://schemas.microsoft.com/office/drawing/2014/main" id="{8BF784A9-8CE3-265C-7C78-1A8043AC22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69" y="390354"/>
            <a:ext cx="761390" cy="496559"/>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352BD5BD-DFA0-3B3E-AD48-2DBDE2805D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64" y="4596136"/>
            <a:ext cx="1168400" cy="1127259"/>
          </a:xfrm>
          <a:prstGeom prst="rect">
            <a:avLst/>
          </a:prstGeom>
        </p:spPr>
      </p:pic>
      <p:pic>
        <p:nvPicPr>
          <p:cNvPr id="27" name="Picture 26" descr="A black background with a black square&#10;&#10;AI-generated content may be incorrect.">
            <a:extLst>
              <a:ext uri="{FF2B5EF4-FFF2-40B4-BE49-F238E27FC236}">
                <a16:creationId xmlns:a16="http://schemas.microsoft.com/office/drawing/2014/main" id="{4E18DE50-AF06-2906-3128-04F6F8D7CA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5386" y="-530582"/>
            <a:ext cx="1169140" cy="1127973"/>
          </a:xfrm>
          <a:prstGeom prst="rect">
            <a:avLst/>
          </a:prstGeom>
        </p:spPr>
      </p:pic>
      <p:pic>
        <p:nvPicPr>
          <p:cNvPr id="28" name="Picture 27" descr="A yellow circle with black lines&#10;&#10;AI-generated content may be incorrect.">
            <a:extLst>
              <a:ext uri="{FF2B5EF4-FFF2-40B4-BE49-F238E27FC236}">
                <a16:creationId xmlns:a16="http://schemas.microsoft.com/office/drawing/2014/main" id="{AC031951-C6D5-DFA0-65B1-C64A526C15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86" y="3112059"/>
            <a:ext cx="1060032" cy="1022707"/>
          </a:xfrm>
          <a:prstGeom prst="rect">
            <a:avLst/>
          </a:prstGeom>
        </p:spPr>
      </p:pic>
      <p:sp>
        <p:nvSpPr>
          <p:cNvPr id="29" name="Rectangle 28">
            <a:extLst>
              <a:ext uri="{FF2B5EF4-FFF2-40B4-BE49-F238E27FC236}">
                <a16:creationId xmlns:a16="http://schemas.microsoft.com/office/drawing/2014/main" id="{C5E801BA-0A52-E5A9-A31E-106BC7C34BAC}"/>
              </a:ext>
            </a:extLst>
          </p:cNvPr>
          <p:cNvSpPr/>
          <p:nvPr/>
        </p:nvSpPr>
        <p:spPr>
          <a:xfrm>
            <a:off x="1600200" y="-1631367"/>
            <a:ext cx="8800203"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0" name="Rectangle 29">
            <a:extLst>
              <a:ext uri="{FF2B5EF4-FFF2-40B4-BE49-F238E27FC236}">
                <a16:creationId xmlns:a16="http://schemas.microsoft.com/office/drawing/2014/main" id="{7D8E66B9-AA8B-9BC5-D581-B248669ABA57}"/>
              </a:ext>
            </a:extLst>
          </p:cNvPr>
          <p:cNvSpPr/>
          <p:nvPr/>
        </p:nvSpPr>
        <p:spPr>
          <a:xfrm>
            <a:off x="-1315935" y="51642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1" name="Rectangle 30">
            <a:extLst>
              <a:ext uri="{FF2B5EF4-FFF2-40B4-BE49-F238E27FC236}">
                <a16:creationId xmlns:a16="http://schemas.microsoft.com/office/drawing/2014/main" id="{6B87A5B4-CA6A-BC36-7DE5-7E28BD8F9CB9}"/>
              </a:ext>
            </a:extLst>
          </p:cNvPr>
          <p:cNvSpPr/>
          <p:nvPr/>
        </p:nvSpPr>
        <p:spPr>
          <a:xfrm>
            <a:off x="-5408602" y="2448726"/>
            <a:ext cx="5366144" cy="295208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2" name="Rectangle 31">
            <a:extLst>
              <a:ext uri="{FF2B5EF4-FFF2-40B4-BE49-F238E27FC236}">
                <a16:creationId xmlns:a16="http://schemas.microsoft.com/office/drawing/2014/main" id="{3C49A13C-7951-32BA-B24A-9A3FA1EE9C33}"/>
              </a:ext>
            </a:extLst>
          </p:cNvPr>
          <p:cNvSpPr/>
          <p:nvPr/>
        </p:nvSpPr>
        <p:spPr>
          <a:xfrm>
            <a:off x="9196189"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Tree>
    <p:extLst>
      <p:ext uri="{BB962C8B-B14F-4D97-AF65-F5344CB8AC3E}">
        <p14:creationId xmlns:p14="http://schemas.microsoft.com/office/powerpoint/2010/main" val="300519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A6F2-2A72-AB66-0ED5-0F9C54C69F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A59E7-D737-9FF6-0527-DEA0EDF10BE0}"/>
              </a:ext>
            </a:extLst>
          </p:cNvPr>
          <p:cNvSpPr>
            <a:spLocks noGrp="1"/>
          </p:cNvSpPr>
          <p:nvPr>
            <p:ph sz="quarter" idx="15"/>
          </p:nvPr>
        </p:nvSpPr>
        <p:spPr>
          <a:xfrm>
            <a:off x="386246" y="956440"/>
            <a:ext cx="5108780" cy="3418335"/>
          </a:xfrm>
        </p:spPr>
        <p:txBody>
          <a:bodyPr numCol="1" spcCol="360000"/>
          <a:lstStyle/>
          <a:p>
            <a:pPr>
              <a:lnSpc>
                <a:spcPct val="125000"/>
              </a:lnSpc>
            </a:pPr>
            <a:r>
              <a:rPr lang="en-GB" sz="1200" dirty="0">
                <a:ea typeface="+mn-lt"/>
                <a:cs typeface="+mn-lt"/>
              </a:rPr>
              <a:t>The Eurekas is an annual physics competition for students aged 11-16 in the UK and Ireland, where we challenge you </a:t>
            </a:r>
            <a:r>
              <a:rPr lang="en-GB" sz="1200" b="1" dirty="0">
                <a:ea typeface="+mn-lt"/>
                <a:cs typeface="+mn-lt"/>
              </a:rPr>
              <a:t>to see physics differently.</a:t>
            </a:r>
          </a:p>
          <a:p>
            <a:pPr>
              <a:lnSpc>
                <a:spcPct val="125000"/>
              </a:lnSpc>
            </a:pPr>
            <a:r>
              <a:rPr lang="en-GB" sz="1200" dirty="0">
                <a:ea typeface="+mn-lt"/>
                <a:cs typeface="+mn-lt"/>
              </a:rPr>
              <a:t>Imagine the world as a giant puzzle waiting to be solved, from global challenges such as tackling climate change to the more personal such as mastering the perfect rise on your latest bake or understanding the strategy behind a winning goal. </a:t>
            </a:r>
            <a:r>
              <a:rPr lang="en-GB" sz="1200" b="1" dirty="0">
                <a:ea typeface="+mn-lt"/>
                <a:cs typeface="+mn-lt"/>
              </a:rPr>
              <a:t>We challenge you to show us how physics can </a:t>
            </a:r>
            <a:br>
              <a:rPr lang="en-GB" sz="1200" b="1" dirty="0">
                <a:ea typeface="+mn-lt"/>
                <a:cs typeface="+mn-lt"/>
              </a:rPr>
            </a:br>
            <a:r>
              <a:rPr lang="en-GB" sz="1200" b="1" dirty="0">
                <a:ea typeface="+mn-lt"/>
                <a:cs typeface="+mn-lt"/>
              </a:rPr>
              <a:t>provide the answers.</a:t>
            </a:r>
          </a:p>
          <a:p>
            <a:pPr>
              <a:lnSpc>
                <a:spcPct val="125000"/>
              </a:lnSpc>
            </a:pPr>
            <a:r>
              <a:rPr lang="en-GB" sz="1200" dirty="0">
                <a:ea typeface="+mn-lt"/>
                <a:cs typeface="+mn-lt"/>
              </a:rPr>
              <a:t>We want to see submissions that show you interacting with physics creatively and in a way we might not expect - as you explore how physics can provide the solution to the mysteries in our lives. </a:t>
            </a:r>
          </a:p>
          <a:p>
            <a:pPr>
              <a:lnSpc>
                <a:spcPct val="125000"/>
              </a:lnSpc>
            </a:pPr>
            <a:r>
              <a:rPr lang="en-GB" sz="1200" dirty="0">
                <a:ea typeface="+mn-lt"/>
                <a:cs typeface="+mn-lt"/>
              </a:rPr>
              <a:t>An inspiring judging panel will determine which entries demonstrate exceptional originality and creativity, with an overall winner receiving  </a:t>
            </a:r>
            <a:br>
              <a:rPr lang="en-GB" sz="1200" dirty="0">
                <a:ea typeface="+mn-lt"/>
                <a:cs typeface="+mn-lt"/>
              </a:rPr>
            </a:br>
            <a:r>
              <a:rPr lang="en-GB" sz="1200" b="1" dirty="0">
                <a:ea typeface="+mn-lt"/>
                <a:cs typeface="+mn-lt"/>
              </a:rPr>
              <a:t>£1,000/€1,200</a:t>
            </a:r>
            <a:r>
              <a:rPr lang="en-GB" sz="1200" dirty="0">
                <a:ea typeface="+mn-lt"/>
                <a:cs typeface="+mn-lt"/>
              </a:rPr>
              <a:t>. Two runners up will each win </a:t>
            </a:r>
            <a:r>
              <a:rPr lang="en-GB" sz="1200" b="1" dirty="0">
                <a:ea typeface="+mn-lt"/>
                <a:cs typeface="+mn-lt"/>
              </a:rPr>
              <a:t>£500/€600 </a:t>
            </a:r>
            <a:r>
              <a:rPr lang="en-GB" sz="1200" dirty="0">
                <a:ea typeface="+mn-lt"/>
                <a:cs typeface="+mn-lt"/>
              </a:rPr>
              <a:t>and there will be six prizes of </a:t>
            </a:r>
            <a:r>
              <a:rPr lang="en-GB" sz="1200" b="1" dirty="0">
                <a:ea typeface="+mn-lt"/>
                <a:cs typeface="+mn-lt"/>
              </a:rPr>
              <a:t>£250/€300 </a:t>
            </a:r>
            <a:r>
              <a:rPr lang="en-GB" sz="1200" dirty="0">
                <a:ea typeface="+mn-lt"/>
                <a:cs typeface="+mn-lt"/>
              </a:rPr>
              <a:t>awarded to an outstanding entry from someone at every age, from 11 to 16.</a:t>
            </a:r>
          </a:p>
          <a:p>
            <a:pPr marL="285750" indent="-285750">
              <a:lnSpc>
                <a:spcPct val="125000"/>
              </a:lnSpc>
              <a:buFont typeface="Arial" panose="020B0604020202020204" pitchFamily="34" charset="0"/>
              <a:buChar char="•"/>
            </a:pPr>
            <a:endParaRPr lang="en-GB" sz="1200" b="1" dirty="0">
              <a:ea typeface="+mn-lt"/>
              <a:cs typeface="+mn-lt"/>
            </a:endParaRPr>
          </a:p>
          <a:p>
            <a:endParaRPr lang="en-US" sz="1200" dirty="0"/>
          </a:p>
        </p:txBody>
      </p:sp>
      <p:sp>
        <p:nvSpPr>
          <p:cNvPr id="3" name="Title 2">
            <a:extLst>
              <a:ext uri="{FF2B5EF4-FFF2-40B4-BE49-F238E27FC236}">
                <a16:creationId xmlns:a16="http://schemas.microsoft.com/office/drawing/2014/main" id="{87FCE452-8032-686A-AAE8-C471D3426A04}"/>
              </a:ext>
            </a:extLst>
          </p:cNvPr>
          <p:cNvSpPr>
            <a:spLocks noGrp="1"/>
          </p:cNvSpPr>
          <p:nvPr>
            <p:ph type="title"/>
          </p:nvPr>
        </p:nvSpPr>
        <p:spPr/>
        <p:txBody>
          <a:bodyPr/>
          <a:lstStyle/>
          <a:p>
            <a:r>
              <a:rPr lang="en-GB" spc="-30" dirty="0"/>
              <a:t>What is The Eurekas?</a:t>
            </a:r>
            <a:endParaRPr lang="en-US" sz="2000" dirty="0"/>
          </a:p>
        </p:txBody>
      </p:sp>
      <p:pic>
        <p:nvPicPr>
          <p:cNvPr id="4" name="Picture 3" descr="A yellow circle with black circles&#10;&#10;AI-generated content may be incorrect.">
            <a:extLst>
              <a:ext uri="{FF2B5EF4-FFF2-40B4-BE49-F238E27FC236}">
                <a16:creationId xmlns:a16="http://schemas.microsoft.com/office/drawing/2014/main" id="{27A89B57-A4F5-7A9F-7FB3-E62B0CAEE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5214F902-6118-80AE-11E5-706DF78AA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018" y="1546775"/>
            <a:ext cx="1012863" cy="977199"/>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935037FE-7581-BDBA-2353-946C5177E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206" y="41943"/>
            <a:ext cx="1168400" cy="762000"/>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0F6994A3-AB87-F4DA-1233-73D8DA0BD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76227" y="3466195"/>
            <a:ext cx="1281559" cy="448545"/>
          </a:xfrm>
          <a:prstGeom prst="rect">
            <a:avLst/>
          </a:prstGeom>
        </p:spPr>
      </p:pic>
      <p:pic>
        <p:nvPicPr>
          <p:cNvPr id="8" name="Picture 7" descr="A yellow and black corner&#10;&#10;AI-generated content may be incorrect.">
            <a:extLst>
              <a:ext uri="{FF2B5EF4-FFF2-40B4-BE49-F238E27FC236}">
                <a16:creationId xmlns:a16="http://schemas.microsoft.com/office/drawing/2014/main" id="{277B9810-19AE-7E30-6CEB-F327FBAD52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4606" y="4587657"/>
            <a:ext cx="1328329" cy="1281557"/>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1D2C7264-9CC5-3100-0830-9593EEC13F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AA4E0582-1F95-5F81-E015-027E70C4C8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5389" y="1888082"/>
            <a:ext cx="775890" cy="775890"/>
          </a:xfrm>
          <a:prstGeom prst="rect">
            <a:avLst/>
          </a:prstGeom>
        </p:spPr>
      </p:pic>
      <p:pic>
        <p:nvPicPr>
          <p:cNvPr id="11" name="Picture 10" descr="A yellow circle with black lines&#10;&#10;AI-generated content may be incorrect.">
            <a:extLst>
              <a:ext uri="{FF2B5EF4-FFF2-40B4-BE49-F238E27FC236}">
                <a16:creationId xmlns:a16="http://schemas.microsoft.com/office/drawing/2014/main" id="{2BCBC614-21E0-EBA6-3F59-8DB310045D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290" y="3108125"/>
            <a:ext cx="1060032" cy="1022707"/>
          </a:xfrm>
          <a:prstGeom prst="rect">
            <a:avLst/>
          </a:prstGeom>
        </p:spPr>
      </p:pic>
    </p:spTree>
    <p:extLst>
      <p:ext uri="{BB962C8B-B14F-4D97-AF65-F5344CB8AC3E}">
        <p14:creationId xmlns:p14="http://schemas.microsoft.com/office/powerpoint/2010/main" val="4150865697"/>
      </p:ext>
    </p:extLst>
  </p:cSld>
  <p:clrMapOvr>
    <a:masterClrMapping/>
  </p:clrMapOvr>
</p:sld>
</file>

<file path=ppt/theme/theme1.xml><?xml version="1.0" encoding="utf-8"?>
<a:theme xmlns:a="http://schemas.openxmlformats.org/drawingml/2006/main" name="IoP Theme">
  <a:themeElements>
    <a:clrScheme name="Custom 1">
      <a:dk1>
        <a:srgbClr val="000000"/>
      </a:dk1>
      <a:lt1>
        <a:srgbClr val="FFFFFF"/>
      </a:lt1>
      <a:dk2>
        <a:srgbClr val="FFFFFF"/>
      </a:dk2>
      <a:lt2>
        <a:srgbClr val="8D2779"/>
      </a:lt2>
      <a:accent1>
        <a:srgbClr val="D53C73"/>
      </a:accent1>
      <a:accent2>
        <a:srgbClr val="EA7105"/>
      </a:accent2>
      <a:accent3>
        <a:srgbClr val="FDC300"/>
      </a:accent3>
      <a:accent4>
        <a:srgbClr val="18205C"/>
      </a:accent4>
      <a:accent5>
        <a:srgbClr val="8D2779"/>
      </a:accent5>
      <a:accent6>
        <a:srgbClr val="FFFFFF"/>
      </a:accent6>
      <a:hlink>
        <a:srgbClr val="BF1B0F"/>
      </a:hlink>
      <a:folHlink>
        <a:srgbClr val="BF1B0F"/>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b="0" i="0" dirty="0">
            <a:solidFill>
              <a:schemeClr val="tx1"/>
            </a:solidFill>
            <a:latin typeface="ITC Franklin Gothic Std Book" panose="020B0504030503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b="0" i="0" dirty="0">
            <a:solidFill>
              <a:schemeClr val="tx1"/>
            </a:solidFill>
            <a:latin typeface="ITC Franklin Gothic Std Book" panose="020B0504030503020204" pitchFamily="34" charset="77"/>
          </a:defRPr>
        </a:defPPr>
      </a:lstStyle>
    </a:txDef>
  </a:objectDefaults>
  <a:extraClrSchemeLst/>
  <a:extLst>
    <a:ext uri="{05A4C25C-085E-4340-85A3-A5531E510DB2}">
      <thm15:themeFamily xmlns:thm15="http://schemas.microsoft.com/office/thememl/2012/main" name="Institute of Physics PPT_Feb 2021" id="{1821851C-D2CE-614A-B790-DAA3E29DFFA0}" vid="{3EE44765-858D-3644-BD79-B015D9DA47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IoP Theme</Template>
  <TotalTime>12969</TotalTime>
  <Words>841</Words>
  <Application>Microsoft Macintosh PowerPoint</Application>
  <PresentationFormat>On-screen Show (16:9)</PresentationFormat>
  <Paragraphs>62</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ITC Franklin Gothic Std Book</vt:lpstr>
      <vt:lpstr>IoP Theme</vt:lpstr>
      <vt:lpstr>Teacher Toolkit 2026</vt:lpstr>
      <vt:lpstr>Inspire a generation  </vt:lpstr>
      <vt:lpstr>How can physics help make your home ready for the future?</vt:lpstr>
      <vt:lpstr>What is The Eurekas?</vt:lpstr>
      <vt:lpstr>How teachers can get involved</vt:lpstr>
      <vt:lpstr> IMPORTANT TO NOTE  </vt:lpstr>
      <vt:lpstr>PowerPoint Presentation</vt:lpstr>
      <vt:lpstr>Into Science, Music, Sport, Art… </vt:lpstr>
      <vt:lpstr>What is The Eurekas?</vt:lpstr>
      <vt:lpstr>Watch the video.</vt:lpstr>
      <vt:lpstr>Get inspired</vt:lpstr>
      <vt:lpstr>Get creative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title on cover page over three lines max</dc:title>
  <dc:creator>Sophie Newton</dc:creator>
  <cp:lastModifiedBy>Sophie Newton</cp:lastModifiedBy>
  <cp:revision>61</cp:revision>
  <cp:lastPrinted>2019-01-14T13:00:16Z</cp:lastPrinted>
  <dcterms:created xsi:type="dcterms:W3CDTF">2024-01-10T15:57:21Z</dcterms:created>
  <dcterms:modified xsi:type="dcterms:W3CDTF">2026-03-09T09:37:31Z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147aac-5ab8-4961-87d1-d9764ab55b3e_Enabled">
    <vt:lpwstr>true</vt:lpwstr>
  </property>
  <property fmtid="{D5CDD505-2E9C-101B-9397-08002B2CF9AE}" pid="3" name="MSIP_Label_a4147aac-5ab8-4961-87d1-d9764ab55b3e_SetDate">
    <vt:lpwstr>2026-02-25T10:51:17Z</vt:lpwstr>
  </property>
  <property fmtid="{D5CDD505-2E9C-101B-9397-08002B2CF9AE}" pid="4" name="MSIP_Label_a4147aac-5ab8-4961-87d1-d9764ab55b3e_Method">
    <vt:lpwstr>Standard</vt:lpwstr>
  </property>
  <property fmtid="{D5CDD505-2E9C-101B-9397-08002B2CF9AE}" pid="5" name="MSIP_Label_a4147aac-5ab8-4961-87d1-d9764ab55b3e_Name">
    <vt:lpwstr>Unrestricted</vt:lpwstr>
  </property>
  <property fmtid="{D5CDD505-2E9C-101B-9397-08002B2CF9AE}" pid="6" name="MSIP_Label_a4147aac-5ab8-4961-87d1-d9764ab55b3e_SiteId">
    <vt:lpwstr>8b8986af-18bb-4882-a149-fa5a3dd1f995</vt:lpwstr>
  </property>
  <property fmtid="{D5CDD505-2E9C-101B-9397-08002B2CF9AE}" pid="7" name="MSIP_Label_a4147aac-5ab8-4961-87d1-d9764ab55b3e_ActionId">
    <vt:lpwstr>b8fea697-087a-4bfc-9a7e-177883b2c096</vt:lpwstr>
  </property>
  <property fmtid="{D5CDD505-2E9C-101B-9397-08002B2CF9AE}" pid="8" name="MSIP_Label_a4147aac-5ab8-4961-87d1-d9764ab55b3e_ContentBits">
    <vt:lpwstr>0</vt:lpwstr>
  </property>
  <property fmtid="{D5CDD505-2E9C-101B-9397-08002B2CF9AE}" pid="9" name="MSIP_Label_a4147aac-5ab8-4961-87d1-d9764ab55b3e_Tag">
    <vt:lpwstr>50, 3, 0, 1</vt:lpwstr>
  </property>
</Properties>
</file>