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302" r:id="rId2"/>
    <p:sldId id="358" r:id="rId3"/>
    <p:sldId id="368" r:id="rId4"/>
    <p:sldId id="359" r:id="rId5"/>
    <p:sldId id="360" r:id="rId6"/>
    <p:sldId id="369" r:id="rId7"/>
    <p:sldId id="370" r:id="rId8"/>
    <p:sldId id="362" r:id="rId9"/>
    <p:sldId id="363" r:id="rId10"/>
    <p:sldId id="364" r:id="rId11"/>
    <p:sldId id="365" r:id="rId12"/>
    <p:sldId id="366" r:id="rId13"/>
    <p:sldId id="367" r:id="rId14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C3B061C3-8F52-4F49-87B7-5DDA3E5AE7EE}">
          <p14:sldIdLst>
            <p14:sldId id="302"/>
          </p14:sldIdLst>
        </p14:section>
        <p14:section name="Content" id="{8DC65111-6918-4BC1-BBE1-0254D861BFB9}">
          <p14:sldIdLst>
            <p14:sldId id="358"/>
            <p14:sldId id="368"/>
            <p14:sldId id="359"/>
            <p14:sldId id="360"/>
            <p14:sldId id="369"/>
            <p14:sldId id="370"/>
            <p14:sldId id="362"/>
            <p14:sldId id="363"/>
            <p14:sldId id="364"/>
            <p14:sldId id="365"/>
            <p14:sldId id="366"/>
            <p14:sldId id="367"/>
          </p14:sldIdLst>
        </p14:section>
        <p14:section name="Section Header" id="{512E78DC-8A83-4FC2-A6F3-418CEEE04FFC}">
          <p14:sldIdLst/>
        </p14:section>
        <p14:section name="Quotes/Statements" id="{B1D4EE9D-D70C-4E88-87B9-07D0586363C2}">
          <p14:sldIdLst/>
        </p14:section>
        <p14:section name="Tables and graphs" id="{13DF8F3F-E857-499F-A8C7-2506FDDF83AB}">
          <p14:sldIdLst/>
        </p14:section>
        <p14:section name="Thank You / End Slide" id="{EF6D53E0-9C77-45B6-BCC3-AECABA732B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ED1C24"/>
    <a:srgbClr val="ED1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96" y="59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68CE88-2F2C-7748-95E7-C310FEBD5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34ABF-31B0-3D4E-8F90-B71312259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5351C4-2D0B-D646-84CD-C8183F9F886D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6FC53-F433-E64F-B25C-9296B138A0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66C55-F943-6041-A2C1-2FDC427A8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07DD33C-6564-0B41-A9B0-14BCD17AB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7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AD3CEF-2CD6-4F96-955C-4BA8D3413BA3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2E3412-76D4-4718-950C-B7CB8C80B2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274AA-ADCC-7E8A-A4F7-FAD25CE5A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89C63-96C5-885D-45D8-84BBEF29E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ECEC9-E170-184E-A118-2CD8B117C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BECE1-FCC1-C52F-21A4-BE8A09617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E3412-76D4-4718-950C-B7CB8C80B2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4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yellow and black pattern&#10;&#10;AI-generated content may be incorrect.">
            <a:extLst>
              <a:ext uri="{FF2B5EF4-FFF2-40B4-BE49-F238E27FC236}">
                <a16:creationId xmlns:a16="http://schemas.microsoft.com/office/drawing/2014/main" id="{482F6E8F-57D2-471A-E451-95664C8CF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B86DE-600F-65E8-B804-40B4D88FCDC4}"/>
              </a:ext>
            </a:extLst>
          </p:cNvPr>
          <p:cNvGrpSpPr/>
          <p:nvPr userDrawn="1"/>
        </p:nvGrpSpPr>
        <p:grpSpPr>
          <a:xfrm>
            <a:off x="0" y="649357"/>
            <a:ext cx="9144000" cy="3896139"/>
            <a:chOff x="1634246" y="1023950"/>
            <a:chExt cx="7305551" cy="3112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09627B-4690-62BF-4969-1BEB34B7F27F}"/>
                </a:ext>
              </a:extLst>
            </p:cNvPr>
            <p:cNvSpPr/>
            <p:nvPr userDrawn="1"/>
          </p:nvSpPr>
          <p:spPr>
            <a:xfrm>
              <a:off x="1634246" y="1023950"/>
              <a:ext cx="7305551" cy="311279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endParaRPr>
            </a:p>
          </p:txBody>
        </p:sp>
        <p:pic>
          <p:nvPicPr>
            <p:cNvPr id="7" name="Picture 6" descr="A yellow and black sign&#10;&#10;AI-generated content may be incorrect.">
              <a:extLst>
                <a:ext uri="{FF2B5EF4-FFF2-40B4-BE49-F238E27FC236}">
                  <a16:creationId xmlns:a16="http://schemas.microsoft.com/office/drawing/2014/main" id="{6ECCC978-4130-07E6-5B4F-0866EA2F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450" y="1583091"/>
              <a:ext cx="5369142" cy="1953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74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7" y="371129"/>
            <a:ext cx="3746004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78350" y="0"/>
            <a:ext cx="456565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80" y="1347824"/>
            <a:ext cx="3770888" cy="302695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Two columns for a lot of text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76A163-AECC-8045-A638-B7D5E050F0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5095" y="889560"/>
            <a:ext cx="1501762" cy="348690"/>
          </a:xfrm>
          <a:prstGeom prst="rect">
            <a:avLst/>
          </a:prstGeom>
          <a:solidFill>
            <a:schemeClr val="tx1"/>
          </a:solidFill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 Sub Header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D83775D-4554-838D-96E3-C6DC49DF6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835152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 – Add an </a:t>
            </a:r>
            <a:br>
              <a:rPr lang="en-US" dirty="0"/>
            </a:br>
            <a:r>
              <a:rPr lang="en-US" dirty="0"/>
              <a:t>image in the back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B3F158-ED70-E4BE-045C-9143F4C6F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7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619" y="762000"/>
            <a:ext cx="6921030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00C8DA8-4A17-B73B-B497-A87EA19EF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05481"/>
            <a:ext cx="4943902" cy="373791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5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28081F-90D4-F7F2-DDC5-584C30CFC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6" y="605482"/>
            <a:ext cx="5157304" cy="349979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5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D4E52D1-5DFC-293C-6158-6AF40ACF4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48" y="673227"/>
            <a:ext cx="7338609" cy="32452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sz="4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For a big pull out quote </a:t>
            </a:r>
            <a:br>
              <a:rPr lang="en-US" dirty="0"/>
            </a:br>
            <a:r>
              <a:rPr lang="en-US" dirty="0"/>
              <a:t>or statement – Add an </a:t>
            </a:r>
            <a:br>
              <a:rPr lang="en-US" dirty="0"/>
            </a:br>
            <a:r>
              <a:rPr lang="en-US" dirty="0"/>
              <a:t>image in the back</a:t>
            </a:r>
            <a:endParaRPr lang="en-GB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50B8E8-D09C-8ADC-E98F-868073515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6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46F483-F1DF-5A4B-91A0-EF6670B93272}"/>
              </a:ext>
            </a:extLst>
          </p:cNvPr>
          <p:cNvSpPr/>
          <p:nvPr userDrawn="1"/>
        </p:nvSpPr>
        <p:spPr>
          <a:xfrm>
            <a:off x="0" y="0"/>
            <a:ext cx="9144000" cy="4571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4571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247" y="762000"/>
            <a:ext cx="5157303" cy="324522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4400" b="1" i="0" baseline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Section header</a:t>
            </a:r>
            <a:endParaRPr lang="en-GB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9453AB-D185-C3D8-94C1-8A0F48358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744E31FC-24F3-4D49-E153-02379952C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81"/>
          <a:stretch/>
        </p:blipFill>
        <p:spPr>
          <a:xfrm>
            <a:off x="0" y="-1"/>
            <a:ext cx="9144000" cy="42601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1E1548-A9C0-A643-AC61-7832C56C8F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8854" y="1828800"/>
            <a:ext cx="3953146" cy="8971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8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 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5187C-21EA-C54C-B7DE-7C432F216AD1}"/>
              </a:ext>
            </a:extLst>
          </p:cNvPr>
          <p:cNvSpPr txBox="1"/>
          <p:nvPr userDrawn="1"/>
        </p:nvSpPr>
        <p:spPr>
          <a:xfrm>
            <a:off x="386625" y="4543114"/>
            <a:ext cx="1651001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l"/>
            <a:r>
              <a:rPr lang="en-GB" sz="1400" b="0" i="1" kern="1200" baseline="0" dirty="0">
                <a:solidFill>
                  <a:schemeClr val="tx1"/>
                </a:solidFill>
                <a:effectLst/>
                <a:latin typeface="ITC Franklin Gothic Std Book" panose="020B0504030503020204" pitchFamily="34" charset="77"/>
                <a:ea typeface="+mn-ea"/>
                <a:cs typeface="+mn-cs"/>
              </a:rPr>
              <a:t>@</a:t>
            </a:r>
            <a:endParaRPr lang="en-GB" sz="1400" b="0" i="1" baseline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DA801-CD4A-5042-9EBF-5D7B42113252}"/>
              </a:ext>
            </a:extLst>
          </p:cNvPr>
          <p:cNvSpPr txBox="1"/>
          <p:nvPr userDrawn="1"/>
        </p:nvSpPr>
        <p:spPr>
          <a:xfrm>
            <a:off x="386625" y="4764748"/>
            <a:ext cx="2736850" cy="207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baseline="0" dirty="0">
                <a:solidFill>
                  <a:schemeClr val="tx1"/>
                </a:solidFill>
                <a:latin typeface="ITC Franklin Gothic Std Book" panose="020B0504030503020204" pitchFamily="34" charset="77"/>
              </a:rPr>
              <a:t>iop.org</a:t>
            </a:r>
            <a:endParaRPr lang="en-GB" sz="1400" b="1" i="0" baseline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3CC33-24C7-7E47-E774-D4BD109E1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AFEA12AE-846A-2010-EB62-189D40DC0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AB86DE-600F-65E8-B804-40B4D88FCDC4}"/>
              </a:ext>
            </a:extLst>
          </p:cNvPr>
          <p:cNvGrpSpPr/>
          <p:nvPr userDrawn="1"/>
        </p:nvGrpSpPr>
        <p:grpSpPr>
          <a:xfrm>
            <a:off x="678543" y="623679"/>
            <a:ext cx="7786913" cy="3896139"/>
            <a:chOff x="2176364" y="1003435"/>
            <a:chExt cx="6221314" cy="31127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09627B-4690-62BF-4969-1BEB34B7F27F}"/>
                </a:ext>
              </a:extLst>
            </p:cNvPr>
            <p:cNvSpPr/>
            <p:nvPr userDrawn="1"/>
          </p:nvSpPr>
          <p:spPr>
            <a:xfrm>
              <a:off x="2176364" y="1003435"/>
              <a:ext cx="6221314" cy="3112799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ITC Franklin Gothic Std Book" panose="020B0504030503020204" pitchFamily="34" charset="77"/>
              </a:endParaRPr>
            </a:p>
          </p:txBody>
        </p:sp>
        <p:pic>
          <p:nvPicPr>
            <p:cNvPr id="7" name="Picture 6" descr="A yellow and black sign&#10;&#10;AI-generated content may be incorrect.">
              <a:extLst>
                <a:ext uri="{FF2B5EF4-FFF2-40B4-BE49-F238E27FC236}">
                  <a16:creationId xmlns:a16="http://schemas.microsoft.com/office/drawing/2014/main" id="{6ECCC978-4130-07E6-5B4F-0866EA2F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594" y="1507717"/>
              <a:ext cx="4226855" cy="1537882"/>
            </a:xfrm>
            <a:prstGeom prst="rect">
              <a:avLst/>
            </a:prstGeom>
          </p:spPr>
        </p:pic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1BDE58-6554-0831-3C71-018042454AFD}"/>
              </a:ext>
            </a:extLst>
          </p:cNvPr>
          <p:cNvSpPr/>
          <p:nvPr userDrawn="1"/>
        </p:nvSpPr>
        <p:spPr>
          <a:xfrm>
            <a:off x="3142343" y="3512457"/>
            <a:ext cx="2670628" cy="37617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75151F-4EDA-41EA-C5F1-ED09A33F5584}"/>
              </a:ext>
            </a:extLst>
          </p:cNvPr>
          <p:cNvSpPr txBox="1"/>
          <p:nvPr userDrawn="1"/>
        </p:nvSpPr>
        <p:spPr>
          <a:xfrm>
            <a:off x="2205228" y="3539881"/>
            <a:ext cx="45811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latin typeface="ITC Franklin Gothic Std Book" panose="020B0504030503020204" pitchFamily="34" charset="77"/>
              </a:rPr>
              <a:t>See physics differently</a:t>
            </a:r>
            <a:endParaRPr lang="en-US" sz="1800" b="1" dirty="0">
              <a:latin typeface="ITC Franklin Gothic Std Book" panose="020B05040305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998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867939"/>
            <a:ext cx="4466795" cy="1773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961DAF1E-6278-FD06-E9BE-002228CD0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0" y="1008380"/>
            <a:ext cx="2173181" cy="590227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EF80DC9-99A8-97E6-EE18-0D3D2B6CF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0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Gene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34F1C24-1768-FA4B-AB47-5FDCC9F15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867939"/>
            <a:ext cx="4466795" cy="17733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chemeClr val="tx1"/>
                </a:solidFill>
                <a:latin typeface="ITC Franklin Gothic Std Book" panose="020B0504030503020204" pitchFamily="34" charset="77"/>
                <a:cs typeface="Calibri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58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1038896"/>
            <a:ext cx="8407225" cy="3335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42C927-D985-1054-8604-422C06870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8407225" cy="3418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buNone/>
              <a:defRPr sz="12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42C927-D985-1054-8604-422C06870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7754CC-448B-830B-F600-4ADCD7693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7991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7991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676506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22643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22643" y="1472626"/>
            <a:ext cx="1421516" cy="142109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31158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829092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457200" indent="0" algn="ctr">
              <a:buNone/>
              <a:defRPr sz="1200" b="1" i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29092" y="1472626"/>
            <a:ext cx="1421516" cy="142109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2"/>
          </p:nvPr>
        </p:nvSpPr>
        <p:spPr>
          <a:xfrm>
            <a:off x="4637607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rgbClr val="666666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35350" y="3148082"/>
            <a:ext cx="1421516" cy="5643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 b="1" i="0">
                <a:latin typeface="ITC Franklin Gothic Std Book" panose="020B0504030503020204" pitchFamily="34" charset="77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35350" y="1472626"/>
            <a:ext cx="1421516" cy="1421092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5"/>
          </p:nvPr>
        </p:nvSpPr>
        <p:spPr>
          <a:xfrm>
            <a:off x="6643865" y="3414419"/>
            <a:ext cx="1805863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30000"/>
              </a:lnSpc>
              <a:buNone/>
              <a:defRPr sz="1200" b="0" i="0" baseline="0">
                <a:solidFill>
                  <a:srgbClr val="666666"/>
                </a:solidFill>
                <a:latin typeface="ITC Franklin Gothic Std Book" panose="020B0504030503020204" pitchFamily="34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ctr"/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edit Master text styles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172094-C9B8-6036-3E69-332C18CBD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8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aria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6C78AF7-68DC-3144-9C7A-91220A4514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77779" y="1347824"/>
            <a:ext cx="8407225" cy="302695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indent="0">
              <a:lnSpc>
                <a:spcPct val="130000"/>
              </a:lnSpc>
              <a:buNone/>
              <a:defRPr sz="1600" b="0" i="0" baseline="0"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US" dirty="0"/>
              <a:t>Two columns for a lot of text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7A61DB-149D-2F42-9B7A-46339FC9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371129"/>
            <a:ext cx="7297707" cy="408857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 i="0" baseline="0">
                <a:solidFill>
                  <a:schemeClr val="tx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95" y="889560"/>
            <a:ext cx="1501762" cy="348690"/>
          </a:xfrm>
          <a:prstGeom prst="rect">
            <a:avLst/>
          </a:prstGeom>
          <a:solidFill>
            <a:schemeClr val="tx1"/>
          </a:solidFill>
        </p:spPr>
        <p:txBody>
          <a:bodyPr lIns="0" rIns="0" anchor="t"/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accent3"/>
                </a:solidFill>
                <a:latin typeface="ITC Franklin Gothic Std Book" panose="020B0504030503020204" pitchFamily="34" charset="77"/>
              </a:defRPr>
            </a:lvl1pPr>
            <a:lvl2pPr marL="342891" indent="0">
              <a:buNone/>
              <a:defRPr sz="1400"/>
            </a:lvl2pPr>
            <a:lvl3pPr marL="685782" indent="0">
              <a:buNone/>
              <a:defRPr sz="1400"/>
            </a:lvl3pPr>
            <a:lvl4pPr marL="1028674" indent="0">
              <a:buNone/>
              <a:defRPr sz="1400"/>
            </a:lvl4pPr>
            <a:lvl5pPr marL="1371566" indent="0">
              <a:buNone/>
              <a:defRPr sz="1400"/>
            </a:lvl5pPr>
          </a:lstStyle>
          <a:p>
            <a:pPr lvl="0"/>
            <a:r>
              <a:rPr lang="en-US" dirty="0"/>
              <a:t> Sub Header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D99C83-E8A1-7A56-FBD9-70EA30774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9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6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0" r:id="rId2"/>
    <p:sldLayoutId id="2147483707" r:id="rId3"/>
    <p:sldLayoutId id="2147483708" r:id="rId4"/>
    <p:sldLayoutId id="2147483692" r:id="rId5"/>
    <p:sldLayoutId id="2147483709" r:id="rId6"/>
    <p:sldLayoutId id="2147483699" r:id="rId7"/>
    <p:sldLayoutId id="2147483706" r:id="rId8"/>
    <p:sldLayoutId id="2147483697" r:id="rId9"/>
    <p:sldLayoutId id="2147483698" r:id="rId10"/>
    <p:sldLayoutId id="2147483693" r:id="rId11"/>
    <p:sldLayoutId id="2147483694" r:id="rId12"/>
    <p:sldLayoutId id="2147483701" r:id="rId13"/>
    <p:sldLayoutId id="2147483703" r:id="rId14"/>
    <p:sldLayoutId id="2147483702" r:id="rId15"/>
    <p:sldLayoutId id="2147483696" r:id="rId16"/>
    <p:sldLayoutId id="2147483700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GhfuSDWUAU?feature=oembed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1605D8A4-93D5-0A29-EF9D-970765F3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4DCD83-93F9-72F8-1EB6-DE374359C67E}"/>
              </a:ext>
            </a:extLst>
          </p:cNvPr>
          <p:cNvSpPr/>
          <p:nvPr/>
        </p:nvSpPr>
        <p:spPr>
          <a:xfrm>
            <a:off x="4042294" y="4625527"/>
            <a:ext cx="1045029" cy="237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3293F2D-E335-6646-D069-7E28FAF5FC28}"/>
              </a:ext>
            </a:extLst>
          </p:cNvPr>
          <p:cNvSpPr/>
          <p:nvPr/>
        </p:nvSpPr>
        <p:spPr>
          <a:xfrm flipV="1">
            <a:off x="2226365" y="751015"/>
            <a:ext cx="787291" cy="156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7653BAB-D900-9229-B08B-CD06E89589E4}"/>
              </a:ext>
            </a:extLst>
          </p:cNvPr>
          <p:cNvSpPr/>
          <p:nvPr/>
        </p:nvSpPr>
        <p:spPr>
          <a:xfrm>
            <a:off x="447457" y="786383"/>
            <a:ext cx="8249086" cy="3899915"/>
          </a:xfrm>
          <a:prstGeom prst="roundRect">
            <a:avLst/>
          </a:prstGeom>
          <a:solidFill>
            <a:schemeClr val="bg1">
              <a:alpha val="948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2E47BE-454B-3C8E-F63D-17A91CEA5AA5}"/>
              </a:ext>
            </a:extLst>
          </p:cNvPr>
          <p:cNvSpPr/>
          <p:nvPr/>
        </p:nvSpPr>
        <p:spPr>
          <a:xfrm>
            <a:off x="673100" y="1003300"/>
            <a:ext cx="7797800" cy="3251200"/>
          </a:xfrm>
          <a:prstGeom prst="roundRect">
            <a:avLst/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A082F69-6F71-CAC2-9281-F68556DEDC55}"/>
              </a:ext>
            </a:extLst>
          </p:cNvPr>
          <p:cNvSpPr/>
          <p:nvPr/>
        </p:nvSpPr>
        <p:spPr>
          <a:xfrm flipV="1">
            <a:off x="2965211" y="636715"/>
            <a:ext cx="3231867" cy="47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8D0067-6251-D220-622F-262FCC1DC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093" y="2320272"/>
            <a:ext cx="6896101" cy="724662"/>
          </a:xfrm>
        </p:spPr>
        <p:txBody>
          <a:bodyPr/>
          <a:lstStyle/>
          <a:p>
            <a:pPr algn="ctr"/>
            <a:r>
              <a:rPr lang="cy-GB" sz="5400" dirty="0"/>
              <a:t>Pecyn cymorth i athrawon </a:t>
            </a:r>
            <a:r>
              <a:rPr lang="en-GB" sz="5400" spc="-25" dirty="0"/>
              <a:t>2026</a:t>
            </a:r>
            <a:endParaRPr lang="en-US" sz="54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10849A-BD8F-F8EF-4491-38BCA2829DA4}"/>
              </a:ext>
            </a:extLst>
          </p:cNvPr>
          <p:cNvSpPr/>
          <p:nvPr/>
        </p:nvSpPr>
        <p:spPr>
          <a:xfrm>
            <a:off x="3328074" y="4051300"/>
            <a:ext cx="2487853" cy="4554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7F3DB32-AD9C-30E9-333F-EDA25895E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74" y="3929745"/>
            <a:ext cx="2487852" cy="724662"/>
          </a:xfrm>
          <a:prstGeom prst="rect">
            <a:avLst/>
          </a:prstGeom>
        </p:spPr>
      </p:pic>
      <p:pic>
        <p:nvPicPr>
          <p:cNvPr id="10" name="Picture 9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B91564DC-700A-2BA5-632E-D8CD94AFE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11" y="646983"/>
            <a:ext cx="3231867" cy="877762"/>
          </a:xfrm>
          <a:prstGeom prst="rect">
            <a:avLst/>
          </a:prstGeom>
        </p:spPr>
      </p:pic>
      <p:sp>
        <p:nvSpPr>
          <p:cNvPr id="6" name="object 14">
            <a:extLst>
              <a:ext uri="{FF2B5EF4-FFF2-40B4-BE49-F238E27FC236}">
                <a16:creationId xmlns:a16="http://schemas.microsoft.com/office/drawing/2014/main" id="{9A298A2B-BD03-C8FE-CB99-1CB0008706E8}"/>
              </a:ext>
            </a:extLst>
          </p:cNvPr>
          <p:cNvSpPr txBox="1"/>
          <p:nvPr/>
        </p:nvSpPr>
        <p:spPr>
          <a:xfrm>
            <a:off x="3600000" y="4659727"/>
            <a:ext cx="1865951" cy="1827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y-GB" sz="1100" b="1" dirty="0">
                <a:latin typeface="ITC Franklin Gothic Std Book" panose="020B0504030503020204" pitchFamily="34" charset="77"/>
                <a:cs typeface="Verdana"/>
              </a:rPr>
              <a:t>Cyhoeddwyd </a:t>
            </a:r>
            <a:r>
              <a:rPr lang="en-GB" sz="1100" b="1" dirty="0">
                <a:latin typeface="ITC Franklin Gothic Std Book" panose="020B0504030503020204" pitchFamily="34" charset="77"/>
                <a:cs typeface="Verdana"/>
              </a:rPr>
              <a:t>2026</a:t>
            </a:r>
            <a:endParaRPr sz="1100" b="1" dirty="0">
              <a:latin typeface="ITC Franklin Gothic Std Book" panose="020B0504030503020204" pitchFamily="34" charset="77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822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32CBB-AE14-8425-A013-2C6BA6DC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921881-EB80-7D13-B9EB-B9E9EFAB9D5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numCol="1" spcCol="360000"/>
          <a:lstStyle/>
          <a:p>
            <a:r>
              <a:rPr lang="cy-GB" sz="1200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Gwyliwch fideo ‘The </a:t>
            </a:r>
            <a:r>
              <a:rPr lang="cy-GB" sz="1200" kern="10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sz="1200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’ i gael gwybod mwy am y gystadleuaeth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GB" sz="1200" b="1" spc="-95" dirty="0">
              <a:ea typeface="+mn-lt"/>
              <a:cs typeface="+mn-lt"/>
            </a:endParaRP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0E059-BE9E-70A0-48BC-E9FB7C33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0" dirty="0" err="1"/>
              <a:t>Gwyliwch</a:t>
            </a:r>
            <a:r>
              <a:rPr lang="en-US" spc="-30" dirty="0"/>
              <a:t> y </a:t>
            </a:r>
            <a:r>
              <a:rPr lang="en-US" spc="-30" dirty="0" err="1"/>
              <a:t>fideo</a:t>
            </a:r>
            <a:r>
              <a:rPr lang="en-US" sz="2800" spc="-30" dirty="0"/>
              <a:t>.</a:t>
            </a:r>
            <a:endParaRPr lang="en-US" dirty="0"/>
          </a:p>
        </p:txBody>
      </p:sp>
      <p:pic>
        <p:nvPicPr>
          <p:cNvPr id="5" name="Picture 4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E1409381-FAD7-1C57-AE85-C6CF3A757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296151B-D910-9A49-2986-E5F64C030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40" y="4102164"/>
            <a:ext cx="385259" cy="385259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1B3CF9-9A0A-C751-DCF8-605321D06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18" y="616568"/>
            <a:ext cx="852947" cy="556270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6DDB181-A448-FCCC-21E0-C268931A3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68" y="2448726"/>
            <a:ext cx="1646875" cy="576406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8A70EBC-097D-BE13-31F5-FDB1A6E55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" y="1693061"/>
            <a:ext cx="761390" cy="496559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8165D41-2601-AEF0-8746-3CF4BDE508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4596136"/>
            <a:ext cx="1168400" cy="1127259"/>
          </a:xfrm>
          <a:prstGeom prst="rect">
            <a:avLst/>
          </a:prstGeom>
        </p:spPr>
      </p:pic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0B99671-962D-008A-D964-B54983D522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40" y="-484012"/>
            <a:ext cx="1169140" cy="1127973"/>
          </a:xfrm>
          <a:prstGeom prst="rect">
            <a:avLst/>
          </a:prstGeom>
        </p:spPr>
      </p:pic>
      <p:pic>
        <p:nvPicPr>
          <p:cNvPr id="13" name="Picture 12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7521420E-01DB-E201-427F-7CC0229201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686" y="3112059"/>
            <a:ext cx="1060032" cy="1022707"/>
          </a:xfrm>
          <a:prstGeom prst="rect">
            <a:avLst/>
          </a:prstGeom>
        </p:spPr>
      </p:pic>
      <p:pic>
        <p:nvPicPr>
          <p:cNvPr id="9" name="Online Media 8" title="The Eurekas">
            <a:hlinkClick r:id="" action="ppaction://media"/>
            <a:extLst>
              <a:ext uri="{FF2B5EF4-FFF2-40B4-BE49-F238E27FC236}">
                <a16:creationId xmlns:a16="http://schemas.microsoft.com/office/drawing/2014/main" id="{4639FA0D-59A8-510D-0141-7D1A2F5343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776434" y="1483579"/>
            <a:ext cx="5509418" cy="311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9F9F7-D8BE-C414-879F-E975D1080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6C289-1918-9319-E21A-C24C989165D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I gael ysbrydoliaeth, edrychwch ar geisiadau’r llynedd</a:t>
            </a:r>
            <a:r>
              <a:rPr lang="en-GB" sz="1600" dirty="0">
                <a:ea typeface="+mn-lt"/>
                <a:cs typeface="+mn-lt"/>
              </a:rPr>
              <a:t>: </a:t>
            </a:r>
            <a:r>
              <a:rPr lang="en-GB" b="1" dirty="0">
                <a:ea typeface="+mn-lt"/>
                <a:cs typeface="+mn-lt"/>
              </a:rPr>
              <a:t>theeurekas.co.uk/submissions-2025/</a:t>
            </a:r>
            <a:endParaRPr lang="en-GB" sz="1600" b="1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BD8EEB-7245-99D8-B0E5-F3FF78D1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470"/>
              </a:spcBef>
            </a:pPr>
            <a:r>
              <a:rPr lang="en-US" kern="0" spc="-30" dirty="0"/>
              <a:t>Cael </a:t>
            </a:r>
            <a:r>
              <a:rPr lang="en-US" kern="0" spc="-30" dirty="0" err="1"/>
              <a:t>ysbrydoliaeth</a:t>
            </a:r>
            <a:endParaRPr lang="en-US" kern="0" dirty="0"/>
          </a:p>
        </p:txBody>
      </p:sp>
      <p:pic>
        <p:nvPicPr>
          <p:cNvPr id="12" name="Picture 11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2FA3413E-6085-6083-CEB7-1D014DA1C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47A9FF-5A67-2A89-8B52-C78490C64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40" y="4102164"/>
            <a:ext cx="385259" cy="385259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4B9D064-9D9D-FBAD-F61D-C417C3EED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75" y="297422"/>
            <a:ext cx="852947" cy="556270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D6FD4EF-F648-287E-B941-8DBE91D4C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0" y="1705921"/>
            <a:ext cx="1646875" cy="576406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A1B2F25-EFAA-EA3E-932E-CF27951E3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28" y="3094250"/>
            <a:ext cx="761390" cy="496559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12F4416-F8C9-B8A2-8FA6-74CA005099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4596136"/>
            <a:ext cx="1168400" cy="1127259"/>
          </a:xfrm>
          <a:prstGeom prst="rect">
            <a:avLst/>
          </a:prstGeom>
        </p:spPr>
      </p:pic>
      <p:pic>
        <p:nvPicPr>
          <p:cNvPr id="19" name="Picture 18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5A7CE7C5-4A39-7E68-1EE1-8EC402DF6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08" y="4559980"/>
            <a:ext cx="1060032" cy="1022707"/>
          </a:xfrm>
          <a:prstGeom prst="rect">
            <a:avLst/>
          </a:prstGeom>
        </p:spPr>
      </p:pic>
      <p:pic>
        <p:nvPicPr>
          <p:cNvPr id="5" name="Picture 4" descr="A collage of pictures of people&#10;&#10;AI-generated content may be incorrect.">
            <a:extLst>
              <a:ext uri="{FF2B5EF4-FFF2-40B4-BE49-F238E27FC236}">
                <a16:creationId xmlns:a16="http://schemas.microsoft.com/office/drawing/2014/main" id="{2B1AC1FC-E717-2A69-F592-0D8E4D0545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" y="1496020"/>
            <a:ext cx="4673127" cy="30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9C528-94E9-CEDA-EDF1-33A735062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D4615-5E43-8419-1AF9-D4B7968D422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cy-GB" sz="1100" dirty="0">
                <a:ea typeface="+mn-lt"/>
                <a:cs typeface="+mn-lt"/>
              </a:rPr>
              <a:t>Tybed beth y gallech chi ei wneud?</a:t>
            </a:r>
          </a:p>
          <a:p>
            <a:endParaRPr lang="cy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endParaRPr lang="en-GB" sz="1100" dirty="0">
              <a:ea typeface="+mn-lt"/>
              <a:cs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Cyhyd â bod eich cais yn dangos </a:t>
            </a: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sut y mae ffiseg yn eich helpu i feddwl yn wahanol am y byd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bydd gennych siawns dda o ennill y prif wobrau.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Gallwch esbonio’r broses feddwl hon yn eich llythyr eglurhaol (mae rhagor o wybodaeth i’w chael yn y </a:t>
            </a: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Canllawiau i’r </a:t>
            </a:r>
            <a:r>
              <a:rPr lang="cy-GB" sz="1100" b="1" kern="100">
                <a:ea typeface="Calibri" panose="020F0502020204030204" pitchFamily="34" charset="0"/>
                <a:cs typeface="Times New Roman" panose="02020603050405020304" pitchFamily="18" charset="0"/>
              </a:rPr>
              <a:t>Gystadleuaeth</a:t>
            </a:r>
            <a:r>
              <a:rPr lang="cy-GB" sz="1100" kern="10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1100"/>
              <a:t> </a:t>
            </a:r>
            <a:endParaRPr lang="en-US" sz="1100" dirty="0"/>
          </a:p>
          <a:p>
            <a:r>
              <a:rPr lang="en-US" sz="1100" dirty="0"/>
              <a:t> 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93734-5FCC-10CA-5A82-40B904B9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46" y="484409"/>
            <a:ext cx="7297707" cy="408857"/>
          </a:xfrm>
        </p:spPr>
        <p:txBody>
          <a:bodyPr/>
          <a:lstStyle/>
          <a:p>
            <a:pPr marL="12700">
              <a:spcBef>
                <a:spcPts val="1470"/>
              </a:spcBef>
            </a:pPr>
            <a:r>
              <a:rPr lang="en-US" sz="2400" kern="0" spc="-30" dirty="0" err="1"/>
              <a:t>Byddwch</a:t>
            </a:r>
            <a:r>
              <a:rPr lang="en-US" sz="2400" kern="0" spc="-30" dirty="0"/>
              <a:t> </a:t>
            </a:r>
            <a:r>
              <a:rPr lang="en-US" sz="2400" kern="0" spc="-30" dirty="0" err="1"/>
              <a:t>yn</a:t>
            </a:r>
            <a:r>
              <a:rPr lang="en-US" sz="2400" kern="0" spc="-30" dirty="0"/>
              <a:t> </a:t>
            </a:r>
            <a:r>
              <a:rPr lang="en-US" sz="2400" kern="0" spc="-30" dirty="0" err="1"/>
              <a:t>greadigol</a:t>
            </a:r>
            <a:endParaRPr lang="en-US" sz="2400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D9455-3410-97B7-90E8-8C515D3DBB9A}"/>
              </a:ext>
            </a:extLst>
          </p:cNvPr>
          <p:cNvSpPr txBox="1"/>
          <p:nvPr/>
        </p:nvSpPr>
        <p:spPr>
          <a:xfrm>
            <a:off x="350529" y="1425282"/>
            <a:ext cx="7112972" cy="235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Creu gwaith celf 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sy’n dangos sut y byddech yn datrys </a:t>
            </a: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yr ydych yn frwdfrydig yn ei chylch, boed yn broblem fyd-eang neu’n broblem leol 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Creu cerflun 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 ddyfais ym maes iechyd, sydd wedi gwella ansawdd eich bywyd chi neu fywyd rhywun sy’n annwyl i chi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Cyfarwyddo fideo 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sy’n esbonio’r ffiseg sy’n perthyn i’ch hoff gamp ym maes chwaraeon 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Canu cân 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neu chwarae offeryn, ac esbonio sut y mae ffiseg yn gwneud i gerddoriaeth ddigwydd 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Meddwl am eich arwr 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rhywun yr ydych yn ei edmygu – ac esbonio’r ffiseg sy’n perthyn i’r hyn y mae’n enwog amdano 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Gwnïo, pobi neu adeiladu rhywbeth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a dangos i ni sut y mae ffiseg yn golygu ei fod yn bosibl 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y-GB" sz="11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Troi eich hoff gêm ymlaen</a:t>
            </a:r>
            <a:r>
              <a:rPr lang="cy-GB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a dangos sut y mae’n defnyddio ffiseg i fod yn realistig </a:t>
            </a:r>
            <a:endParaRPr lang="en-GB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3061E57B-46FA-B4E1-35AC-AC777A0FF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34D6937-6D0A-9B5B-B85D-0063DA00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01" y="1932153"/>
            <a:ext cx="1012863" cy="977199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E175521-7EA5-7E55-7A05-479073ACC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90" y="364825"/>
            <a:ext cx="844393" cy="550691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B4585FE-32DE-4F95-0820-9B938EF3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13" y="4551229"/>
            <a:ext cx="1281559" cy="448545"/>
          </a:xfrm>
          <a:prstGeom prst="rect">
            <a:avLst/>
          </a:prstGeom>
        </p:spPr>
      </p:pic>
      <p:pic>
        <p:nvPicPr>
          <p:cNvPr id="19" name="Picture 18" descr="A yellow and black corner&#10;&#10;AI-generated content may be incorrect.">
            <a:extLst>
              <a:ext uri="{FF2B5EF4-FFF2-40B4-BE49-F238E27FC236}">
                <a16:creationId xmlns:a16="http://schemas.microsoft.com/office/drawing/2014/main" id="{F1B65A74-D671-1D40-DDE7-9637BD73F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14" y="4551229"/>
            <a:ext cx="1000439" cy="965212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8AA4F55-5A05-D385-942D-3CA791AB9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55" y="-534625"/>
            <a:ext cx="1168400" cy="1127259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0D3F2BF-6CB8-17A7-A0A5-BAF74408A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9" y="4501123"/>
            <a:ext cx="476577" cy="476577"/>
          </a:xfrm>
          <a:prstGeom prst="rect">
            <a:avLst/>
          </a:prstGeom>
        </p:spPr>
      </p:pic>
      <p:pic>
        <p:nvPicPr>
          <p:cNvPr id="22" name="Picture 21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D5441DCE-B8BA-DF50-C182-C3C492A83B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44" y="3252853"/>
            <a:ext cx="1060032" cy="1022707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75192C8-D682-E2CC-ED98-58AA8CCB7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44" y="3143803"/>
            <a:ext cx="456853" cy="2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0F382-E4BE-4FC2-2DA2-F3813A3B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B2E75B-F15F-69E5-0C9A-5355AD1DA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177524"/>
            <a:ext cx="4466795" cy="347613"/>
          </a:xfrm>
        </p:spPr>
        <p:txBody>
          <a:bodyPr/>
          <a:lstStyle/>
          <a:p>
            <a:r>
              <a:rPr lang="en-US" spc="-30" dirty="0"/>
              <a:t>Y </a:t>
            </a:r>
            <a:r>
              <a:rPr lang="en-US" spc="-30" dirty="0" err="1"/>
              <a:t>camau</a:t>
            </a:r>
            <a:r>
              <a:rPr lang="en-US" spc="-30" dirty="0"/>
              <a:t> </a:t>
            </a:r>
            <a:r>
              <a:rPr lang="en-US" spc="-30" dirty="0" err="1"/>
              <a:t>nesaf</a:t>
            </a:r>
            <a:r>
              <a:rPr lang="en-US" dirty="0"/>
              <a:t>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438D1-9764-0FD5-BA2C-BF5B83636201}"/>
              </a:ext>
            </a:extLst>
          </p:cNvPr>
          <p:cNvSpPr txBox="1"/>
          <p:nvPr/>
        </p:nvSpPr>
        <p:spPr>
          <a:xfrm>
            <a:off x="426629" y="2037385"/>
            <a:ext cx="6093043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Allwch chi feddwl yn syth am unrhyw syniadau? Dechreuwch eu nodi ar bapur a byddwch yn greadigol!</a:t>
            </a:r>
            <a:endParaRPr lang="en-GB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Gofynnwch i’ch athro/athrawes neu’ch rhiant/gofalwr am help gyda syniadau ac am wybodaeth ynglŷn â dyddiadau cau</a:t>
            </a:r>
            <a:r>
              <a:rPr lang="en-GB" sz="1800" dirty="0">
                <a:latin typeface="ITC Franklin Gothic Std Book" panose="020B0504030503020204" pitchFamily="34" charset="77"/>
                <a:ea typeface="+mn-lt"/>
                <a:cs typeface="+mn-lt"/>
              </a:rPr>
              <a:t>.</a:t>
            </a: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21941B-20B4-AEA4-9785-D4A7E51C1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  <p:pic>
        <p:nvPicPr>
          <p:cNvPr id="6" name="Picture 5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6175BE25-1A1C-86B3-E508-3C1081A66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45B36F1-762F-F02F-6FB8-5C3EDD4E3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DC33F199-60BA-0FC7-CF67-A7CEEA7E1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91F1F75-A4BC-1709-165E-D3B9DE67A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8" y="2236619"/>
            <a:ext cx="1168400" cy="76200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178D5B6-2F09-1769-21B4-2D63D6BA7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91" y="3928220"/>
            <a:ext cx="1169140" cy="1127973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5BC3C7-282A-66DB-B4F3-EAE475253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05" y="132447"/>
            <a:ext cx="573509" cy="573509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5E75255-5D03-784D-2F01-0B423E324D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141" y="3992207"/>
            <a:ext cx="1646875" cy="576406"/>
          </a:xfrm>
          <a:prstGeom prst="rect">
            <a:avLst/>
          </a:prstGeom>
        </p:spPr>
      </p:pic>
      <p:pic>
        <p:nvPicPr>
          <p:cNvPr id="24" name="Picture 23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AA52A7CC-2632-FA15-91BC-BAFFC06619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A97A690-079A-8734-1A4D-7BCFD41394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1" y="4466721"/>
            <a:ext cx="566309" cy="36933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71BCD6D-59F3-7856-9F3F-C23C80976738}"/>
              </a:ext>
            </a:extLst>
          </p:cNvPr>
          <p:cNvSpPr/>
          <p:nvPr/>
        </p:nvSpPr>
        <p:spPr>
          <a:xfrm>
            <a:off x="5003152" y="-1618488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2BDC37-6D2F-7BC7-C4CE-E0EAFDB33DA6}"/>
              </a:ext>
            </a:extLst>
          </p:cNvPr>
          <p:cNvSpPr/>
          <p:nvPr/>
        </p:nvSpPr>
        <p:spPr>
          <a:xfrm>
            <a:off x="-1347042" y="51515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90824E-BE88-DAD2-033F-6D177C8A5607}"/>
              </a:ext>
            </a:extLst>
          </p:cNvPr>
          <p:cNvSpPr/>
          <p:nvPr/>
        </p:nvSpPr>
        <p:spPr>
          <a:xfrm>
            <a:off x="-5397251" y="370814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2" name="Picture 31" descr="A yellow and black corner&#10;&#10;AI-generated content may be incorrect.">
            <a:extLst>
              <a:ext uri="{FF2B5EF4-FFF2-40B4-BE49-F238E27FC236}">
                <a16:creationId xmlns:a16="http://schemas.microsoft.com/office/drawing/2014/main" id="{3270CBEE-A19C-902B-9CCA-6B1385305E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44" y="3058792"/>
            <a:ext cx="1328329" cy="128155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DF5179F-73A0-1855-F9BB-1AB0CCA35366}"/>
              </a:ext>
            </a:extLst>
          </p:cNvPr>
          <p:cNvSpPr/>
          <p:nvPr/>
        </p:nvSpPr>
        <p:spPr>
          <a:xfrm>
            <a:off x="9165082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FFED16-49DF-B8A2-E957-4FBD2E21A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0698F-17CD-62A1-DC56-9BFBE163D98A}"/>
              </a:ext>
            </a:extLst>
          </p:cNvPr>
          <p:cNvSpPr txBox="1"/>
          <p:nvPr/>
        </p:nvSpPr>
        <p:spPr>
          <a:xfrm>
            <a:off x="426629" y="3806051"/>
            <a:ext cx="81816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 chofiwch … feddwl yn wahanol am ffiseg</a:t>
            </a:r>
            <a:r>
              <a:rPr lang="en-GB" b="1" dirty="0">
                <a:latin typeface="ITC Franklin Gothic Std Book" panose="020B0504030503020204" pitchFamily="34" charset="77"/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50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3B6315-7B35-5B9B-C5FC-55C96EB8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478463"/>
            <a:ext cx="6093043" cy="347613"/>
          </a:xfrm>
        </p:spPr>
        <p:txBody>
          <a:bodyPr/>
          <a:lstStyle/>
          <a:p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Ysbrydoli cenhedlaeth gyfan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FC9A9-CF46-5361-883B-20A58519D746}"/>
              </a:ext>
            </a:extLst>
          </p:cNvPr>
          <p:cNvSpPr txBox="1"/>
          <p:nvPr/>
        </p:nvSpPr>
        <p:spPr>
          <a:xfrm>
            <a:off x="426629" y="2413203"/>
            <a:ext cx="6093043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Beth am gymryd rhan yn ‘The </a:t>
            </a:r>
            <a:r>
              <a:rPr lang="cy-GB" kern="10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’ eleni: cystadleuaeth ledled y DU ac Iwerddon ar gyfer myfyrwyr 11-16 oed lle’r ydym yn eu herio i ateb y cwestiwn: </a:t>
            </a:r>
            <a:endParaRPr lang="en-GB" sz="1800" dirty="0">
              <a:latin typeface="ITC Franklin Gothic Std Book" panose="020B0504030503020204" pitchFamily="34" charset="77"/>
              <a:ea typeface="+mn-lt"/>
              <a:cs typeface="+mn-lt"/>
            </a:endParaRPr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F311956-8FE0-09ED-0B11-4C6D22019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30" y="4407408"/>
            <a:ext cx="2487852" cy="724662"/>
          </a:xfrm>
          <a:prstGeom prst="rect">
            <a:avLst/>
          </a:prstGeom>
        </p:spPr>
      </p:pic>
      <p:pic>
        <p:nvPicPr>
          <p:cNvPr id="6" name="Picture 5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6094320E-AB94-BDDC-626F-EBA6B823D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6E8C52-AE7B-33E5-BD0A-43E3849CC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668082F8-DBAA-3262-196C-AAF6912CD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1B2B50A-69F3-3082-F55F-4149C16B6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8" y="2236619"/>
            <a:ext cx="1168400" cy="76200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C2FBEE7-E9E1-C788-6214-2D900D344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591" y="3928220"/>
            <a:ext cx="1169140" cy="1127973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AB7CBDD-B938-8B13-F696-820611359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36" y="283996"/>
            <a:ext cx="775890" cy="775890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7A463C5-16E6-73D2-C3D7-329DC28CA4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6141" y="3992207"/>
            <a:ext cx="1646875" cy="576406"/>
          </a:xfrm>
          <a:prstGeom prst="rect">
            <a:avLst/>
          </a:prstGeom>
        </p:spPr>
      </p:pic>
      <p:pic>
        <p:nvPicPr>
          <p:cNvPr id="24" name="Picture 23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B4D0B363-AFEB-8AD0-A8F8-F284F670B1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23B4484-1C52-7F33-646D-8CF65E8926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6" y="4156676"/>
            <a:ext cx="761390" cy="49655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A430CF-5A66-E066-1238-F06B28BCFAEA}"/>
              </a:ext>
            </a:extLst>
          </p:cNvPr>
          <p:cNvSpPr/>
          <p:nvPr/>
        </p:nvSpPr>
        <p:spPr>
          <a:xfrm>
            <a:off x="5003152" y="-164741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4F7E4B-DDDC-2994-8713-67C4CF03FF1A}"/>
              </a:ext>
            </a:extLst>
          </p:cNvPr>
          <p:cNvSpPr/>
          <p:nvPr/>
        </p:nvSpPr>
        <p:spPr>
          <a:xfrm>
            <a:off x="-1347042" y="51515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5CBB8C-29EB-2B51-2C2A-D8336D360B8A}"/>
              </a:ext>
            </a:extLst>
          </p:cNvPr>
          <p:cNvSpPr/>
          <p:nvPr/>
        </p:nvSpPr>
        <p:spPr>
          <a:xfrm>
            <a:off x="-5397251" y="370814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2" name="Picture 31" descr="A yellow and black corner&#10;&#10;AI-generated content may be incorrect.">
            <a:extLst>
              <a:ext uri="{FF2B5EF4-FFF2-40B4-BE49-F238E27FC236}">
                <a16:creationId xmlns:a16="http://schemas.microsoft.com/office/drawing/2014/main" id="{CD9C2EFD-40DD-1EE3-AC45-3CBC32BDE0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44" y="3058792"/>
            <a:ext cx="1328329" cy="128155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8BDAC7D-494F-59A9-48F9-91A2216E114E}"/>
              </a:ext>
            </a:extLst>
          </p:cNvPr>
          <p:cNvSpPr/>
          <p:nvPr/>
        </p:nvSpPr>
        <p:spPr>
          <a:xfrm>
            <a:off x="9165082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38" name="Picture 3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715B8DD-9B39-4734-27C5-50253F6D83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4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yellow shapes&#10;&#10;AI-generated content may be incorrect.">
            <a:extLst>
              <a:ext uri="{FF2B5EF4-FFF2-40B4-BE49-F238E27FC236}">
                <a16:creationId xmlns:a16="http://schemas.microsoft.com/office/drawing/2014/main" id="{ED7CE29E-7D45-17EF-4426-C384A30D3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184417"/>
            <a:ext cx="9144000" cy="514350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46E81E0-BF9D-FF9D-9BCB-5C9D504011E8}"/>
              </a:ext>
            </a:extLst>
          </p:cNvPr>
          <p:cNvSpPr/>
          <p:nvPr/>
        </p:nvSpPr>
        <p:spPr>
          <a:xfrm>
            <a:off x="7384942" y="4583875"/>
            <a:ext cx="1759058" cy="559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3415CB-373D-30BF-5B9A-38547635EE5E}"/>
              </a:ext>
            </a:extLst>
          </p:cNvPr>
          <p:cNvSpPr/>
          <p:nvPr/>
        </p:nvSpPr>
        <p:spPr>
          <a:xfrm>
            <a:off x="153442" y="1104404"/>
            <a:ext cx="7730837" cy="26275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2EDB4-C2E3-5835-A772-2523B80059B1}"/>
              </a:ext>
            </a:extLst>
          </p:cNvPr>
          <p:cNvSpPr/>
          <p:nvPr/>
        </p:nvSpPr>
        <p:spPr>
          <a:xfrm>
            <a:off x="485751" y="2464231"/>
            <a:ext cx="8193028" cy="798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905FB5-2304-CB64-14A1-47761D852CAC}"/>
              </a:ext>
            </a:extLst>
          </p:cNvPr>
          <p:cNvSpPr/>
          <p:nvPr/>
        </p:nvSpPr>
        <p:spPr>
          <a:xfrm>
            <a:off x="485751" y="1557580"/>
            <a:ext cx="7278628" cy="798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232D-096C-0862-E474-B9864813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88" y="777455"/>
            <a:ext cx="8106560" cy="324522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Sut y gall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ffiseg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helpu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i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baratoi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eich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cartref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ar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gyfer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 y </a:t>
            </a:r>
            <a:r>
              <a:rPr lang="en-GB" sz="4400" b="1" dirty="0" err="1">
                <a:latin typeface="ITC Franklin Gothic Std Book" panose="020B0504030503020204" pitchFamily="34" charset="77"/>
                <a:ea typeface="+mn-lt"/>
                <a:cs typeface="+mn-lt"/>
              </a:rPr>
              <a:t>dyfodol</a:t>
            </a:r>
            <a:r>
              <a:rPr lang="en-GB" sz="4400" b="1" dirty="0">
                <a:latin typeface="ITC Franklin Gothic Std Book" panose="020B0504030503020204" pitchFamily="34" charset="77"/>
                <a:ea typeface="+mn-lt"/>
                <a:cs typeface="+mn-lt"/>
              </a:rPr>
              <a:t>?</a:t>
            </a:r>
            <a:endParaRPr lang="en-US" dirty="0"/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C97D5A-BE08-1C3C-A063-AE261195E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15" y="932348"/>
            <a:ext cx="407855" cy="407855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315DDB-8912-D691-8255-F6328593C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94" y="4664692"/>
            <a:ext cx="1643806" cy="4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7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604A2-08B1-B871-68B5-7547EB69F8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5" y="772820"/>
            <a:ext cx="8407225" cy="3474776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Mae ‘The </a:t>
            </a:r>
            <a:r>
              <a:rPr lang="cy-GB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’ yn rhan o’r </a:t>
            </a:r>
            <a:r>
              <a:rPr lang="cy-GB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ymgyrch Torrwch y Ffiniau</a:t>
            </a: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kern="0" dirty="0">
                <a:ea typeface="Calibri" panose="020F0502020204030204" pitchFamily="34" charset="0"/>
                <a:cs typeface="Times New Roman" panose="02020603050405020304" pitchFamily="18" charset="0"/>
              </a:rPr>
              <a:t>sydd wedi’i greu gan y Sefydliad Ffiseg i ehangu’r ystod o bobl sy’n astudio ffiseg ar ôl troi’n 16 oed a sicrhau bod yr ystod honno o bobl yn fwy amrywiol</a:t>
            </a:r>
            <a:r>
              <a:rPr lang="en-GB" sz="1600" dirty="0">
                <a:ea typeface="+mn-lt"/>
                <a:cs typeface="+mn-lt"/>
              </a:rPr>
              <a:t>. </a:t>
            </a:r>
            <a:endParaRPr lang="en-US" sz="1600" dirty="0">
              <a:cs typeface="Calibri"/>
            </a:endParaRPr>
          </a:p>
          <a:p>
            <a:pPr>
              <a:lnSpc>
                <a:spcPct val="125000"/>
              </a:lnSpc>
            </a:pPr>
            <a:endParaRPr lang="en-GB" sz="1200" dirty="0">
              <a:ea typeface="+mn-lt"/>
              <a:cs typeface="+mn-lt"/>
            </a:endParaRPr>
          </a:p>
          <a:p>
            <a:pPr>
              <a:lnSpc>
                <a:spcPct val="125000"/>
              </a:lnSpc>
            </a:pP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Mae gan bob plentyn ddawn neu sgìl unigryw – ond nid ydynt bob amser yn cael y cyfle i rannu’r ddawn neu’r sgìl dan sylw. Mae </a:t>
            </a:r>
            <a:r>
              <a:rPr lang="cy-GB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‘The</a:t>
            </a: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y-GB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 yn gyfle i bob myfyriwr ddisgleirio drwy archwilio’r hyn y maent yn frwdfrydig yn ei gylch fel unigolion a chyfuno hynny â’r byd ffiseg. </a:t>
            </a:r>
            <a:r>
              <a:rPr lang="en-GB" sz="1600" dirty="0">
                <a:ea typeface="+mn-lt"/>
                <a:cs typeface="+mn-lt"/>
              </a:rPr>
              <a:t> </a:t>
            </a:r>
          </a:p>
          <a:p>
            <a:pPr>
              <a:lnSpc>
                <a:spcPct val="125000"/>
              </a:lnSpc>
            </a:pPr>
            <a:r>
              <a:rPr lang="en-GB" sz="1200" dirty="0">
                <a:ea typeface="+mn-lt"/>
                <a:cs typeface="+mn-lt"/>
              </a:rPr>
              <a:t> </a:t>
            </a:r>
            <a:endParaRPr lang="en-GB" sz="1200" dirty="0"/>
          </a:p>
          <a:p>
            <a:pPr>
              <a:lnSpc>
                <a:spcPct val="125000"/>
              </a:lnSpc>
            </a:pP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P’un a ydych yn addysgu celf, cerddoriaeth, Cymraeg neu addysg gorfforol, gall pob athro/athrawes ysbrydoli myfyrwyr i </a:t>
            </a:r>
            <a:r>
              <a:rPr lang="cy-GB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feddwl yn wahanol am ffiseg</a:t>
            </a:r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Gallwch gymell dysgwyr ifanc drwy eu helpu i ystyried ble y mae rhywbeth yn gorgyffwrdd â ffiseg, a’u helpu i arddangos eu canfyddiadau mewn fformat y maent yn gyfforddus gydag ef</a:t>
            </a:r>
            <a:r>
              <a:rPr lang="en-GB" sz="1600" dirty="0">
                <a:ea typeface="+mn-lt"/>
                <a:cs typeface="+mn-lt"/>
              </a:rPr>
              <a:t>.  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2A0162-E3D0-D1EF-EBB6-04C7EA9E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30" dirty="0"/>
              <a:t>Beth </a:t>
            </a:r>
            <a:r>
              <a:rPr lang="en-GB" spc="-30" dirty="0" err="1"/>
              <a:t>yw</a:t>
            </a:r>
            <a:r>
              <a:rPr lang="en-GB" spc="-30" dirty="0"/>
              <a:t> ‘The Eurekas’?</a:t>
            </a:r>
            <a:endParaRPr lang="en-US" dirty="0"/>
          </a:p>
        </p:txBody>
      </p:sp>
      <p:pic>
        <p:nvPicPr>
          <p:cNvPr id="14" name="Picture 13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5ED7AD6F-726D-35B1-478B-73A225742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AC1FA4F-5822-17AB-6B1B-0E5246E5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4" y="4643127"/>
            <a:ext cx="385259" cy="385259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9E5E817-42D8-26A6-E243-D42EC1FE5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19" y="112219"/>
            <a:ext cx="852947" cy="556270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EF0D042-6BC4-40E1-CE39-DF3E6F4C2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78" y="2776284"/>
            <a:ext cx="1646875" cy="576406"/>
          </a:xfrm>
          <a:prstGeom prst="rect">
            <a:avLst/>
          </a:prstGeom>
        </p:spPr>
      </p:pic>
      <p:pic>
        <p:nvPicPr>
          <p:cNvPr id="18" name="Picture 17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E6B803D3-B68A-79BF-7436-6EAFD3F8F0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40" y="4601244"/>
            <a:ext cx="1439418" cy="469024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69FD084-1E36-5128-B1B7-149EFEC3E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71" y="1466910"/>
            <a:ext cx="761390" cy="49655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B40A8CF-24EE-F3FE-6623-D9104D1E30C4}"/>
              </a:ext>
            </a:extLst>
          </p:cNvPr>
          <p:cNvSpPr/>
          <p:nvPr/>
        </p:nvSpPr>
        <p:spPr>
          <a:xfrm>
            <a:off x="5034259" y="-1631367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6D347B-918C-5B80-7311-1100F94A65C2}"/>
              </a:ext>
            </a:extLst>
          </p:cNvPr>
          <p:cNvSpPr/>
          <p:nvPr/>
        </p:nvSpPr>
        <p:spPr>
          <a:xfrm>
            <a:off x="-1315935" y="51642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369BBD-FCCB-4BE3-62DF-F4D7595E7662}"/>
              </a:ext>
            </a:extLst>
          </p:cNvPr>
          <p:cNvSpPr/>
          <p:nvPr/>
        </p:nvSpPr>
        <p:spPr>
          <a:xfrm>
            <a:off x="-5366144" y="3708146"/>
            <a:ext cx="5366144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5F44EB-5220-4E26-4B6B-05F662CA0F05}"/>
              </a:ext>
            </a:extLst>
          </p:cNvPr>
          <p:cNvSpPr/>
          <p:nvPr/>
        </p:nvSpPr>
        <p:spPr>
          <a:xfrm>
            <a:off x="9196189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120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31D57-ADCF-59BA-05C0-985DF3FD4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2C2750-568E-E184-6CA3-292B1902BDB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numCol="1" spcCol="360000"/>
          <a:lstStyle/>
          <a:p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Rydym yn gofyn i athrawon gynorthwyo’r Sefydliad Ffiseg i gael eu myfyrwyr i ddangos diddordeb yn yr her hon. Mae yna wobrau i’w hennill ar gyfer y myfyrwyr yn ogystal â’u hysgolion, felly rydym am i gymaint ag sy’n bosibl o bobl deimlo eu bod yn rhan o ‘The </a:t>
            </a:r>
            <a:r>
              <a:rPr lang="cy-GB" kern="10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’ a theimlo’r cyffro sy’n perthyn i’r gystadleuaeth</a:t>
            </a:r>
            <a:r>
              <a:rPr lang="en-GB" sz="1200" dirty="0">
                <a:latin typeface="ITC Franklin Gothic Std Book" panose="020B0504030503020204"/>
              </a:rPr>
              <a:t>.</a:t>
            </a:r>
          </a:p>
          <a:p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Yn y ddogfen hon, rydym wedi gosod rhai sleidiau y gall athrawon ledled y DU ac Iwerddon eu defnyddio i’w helpu i esbonio beth yw ‘The </a:t>
            </a:r>
            <a:r>
              <a:rPr lang="cy-GB" kern="10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’ a sut y gall myfyrwyr gymryd rhan</a:t>
            </a:r>
            <a:r>
              <a:rPr lang="en-GB" sz="1200" dirty="0"/>
              <a:t>. </a:t>
            </a:r>
            <a:br>
              <a:rPr lang="en-GB" sz="1200" dirty="0"/>
            </a:br>
            <a:endParaRPr lang="en-GB" sz="1200" dirty="0"/>
          </a:p>
          <a:p>
            <a:br>
              <a:rPr lang="en-GB" sz="1200" dirty="0"/>
            </a:br>
            <a:endParaRPr lang="en-GB" sz="1400" dirty="0"/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89704-0CB4-AFC1-31CC-835BCA7C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Sut y gall athrawon gymryd rhan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400FE-AF33-AC70-BAF2-FA711A614FB1}"/>
              </a:ext>
            </a:extLst>
          </p:cNvPr>
          <p:cNvSpPr txBox="1"/>
          <p:nvPr/>
        </p:nvSpPr>
        <p:spPr>
          <a:xfrm>
            <a:off x="308489" y="4335988"/>
            <a:ext cx="6570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200" dirty="0"/>
              <a:t>Mae croeso i chi ddefnyddio'r sleidiau hyn mewn gwersi neu wasanaethau, i gyflwyno'r syniad i'ch dosbarthiadau, a chysylltwch â ni yn </a:t>
            </a:r>
            <a:r>
              <a:rPr lang="en-GB" sz="1200" b="1" dirty="0">
                <a:latin typeface="ITC Franklin Gothic Std Book" panose="020B0504030503020204" pitchFamily="34" charset="77"/>
              </a:rPr>
              <a:t>limitless@iop.org </a:t>
            </a:r>
            <a:r>
              <a:rPr lang="cy-GB" sz="1200" dirty="0">
                <a:ea typeface="+mn-lt"/>
                <a:cs typeface="+mn-lt"/>
              </a:rPr>
              <a:t>i gael unrhyw wybodaeth bellach</a:t>
            </a:r>
            <a:r>
              <a:rPr lang="en-GB" sz="1200" dirty="0">
                <a:latin typeface="ITC Franklin Gothic Std Book" panose="020B0504030503020204" pitchFamily="34" charset="7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D1458E-ADAD-AE34-0E7B-3D7414DC91D0}"/>
              </a:ext>
            </a:extLst>
          </p:cNvPr>
          <p:cNvSpPr txBox="1"/>
          <p:nvPr/>
        </p:nvSpPr>
        <p:spPr>
          <a:xfrm>
            <a:off x="408140" y="2451840"/>
            <a:ext cx="4887532" cy="2085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783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y-GB" sz="1400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Esboniwch i’r myfyrwyr beth yw ‘The </a:t>
            </a:r>
            <a:r>
              <a:rPr lang="cy-GB" sz="1400" b="1" kern="10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sz="1400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en-GB" sz="1400" b="1" kern="100" dirty="0">
              <a:latin typeface="ITC Franklin Gothic Std Book" panose="020B05040305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685783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y-GB" sz="1400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Cyfeiriwch nhw at y cyfarwyddiadau </a:t>
            </a:r>
            <a:endParaRPr lang="en-GB" sz="1400" b="1" kern="100" dirty="0">
              <a:latin typeface="ITC Franklin Gothic Std Book" panose="020B05040305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685783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y-GB" sz="1400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Ceisiwch eu cymell â’r gwobrau sydd i’w hennill </a:t>
            </a:r>
            <a:endParaRPr lang="en-GB" sz="1400" b="1" kern="100" dirty="0">
              <a:latin typeface="ITC Franklin Gothic Std Book" panose="020B05040305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685783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y-GB" sz="1400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Dangoswch enghreifftiau iddynt </a:t>
            </a:r>
            <a:endParaRPr lang="en-GB" sz="1400" b="1" kern="100" dirty="0">
              <a:latin typeface="ITC Franklin Gothic Std Book" panose="020B05040305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685783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TC Franklin Gothic Std Book" panose="020B0504030503020204" pitchFamily="34" charset="77"/>
              <a:ea typeface="+mn-ea"/>
              <a:cs typeface="+mn-cs"/>
            </a:endParaRPr>
          </a:p>
        </p:txBody>
      </p:sp>
      <p:pic>
        <p:nvPicPr>
          <p:cNvPr id="18" name="Picture 17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05502E38-51EA-BBC3-330A-BA43FB3E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7" y="-819447"/>
            <a:ext cx="1919243" cy="1535395"/>
          </a:xfrm>
          <a:prstGeom prst="rect">
            <a:avLst/>
          </a:prstGeom>
        </p:spPr>
      </p:pic>
      <p:pic>
        <p:nvPicPr>
          <p:cNvPr id="19" name="Picture 1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8279104-369F-1464-AF9D-12446B620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67" y="4143358"/>
            <a:ext cx="385259" cy="385259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6AE9C4-5FD1-0D29-0963-905D4D77F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29" y="194675"/>
            <a:ext cx="852947" cy="556270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22D4E0C-C89A-97CA-3B92-7C3C5682C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96" y="2440394"/>
            <a:ext cx="1646875" cy="576406"/>
          </a:xfrm>
          <a:prstGeom prst="rect">
            <a:avLst/>
          </a:prstGeom>
        </p:spPr>
      </p:pic>
      <p:pic>
        <p:nvPicPr>
          <p:cNvPr id="22" name="Picture 2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58EB6B06-9BB2-1147-F70F-450CCBA40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49" y="3345567"/>
            <a:ext cx="1439418" cy="4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0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70E6ED-5D3C-76DA-7730-3A8557C09FFD}"/>
              </a:ext>
            </a:extLst>
          </p:cNvPr>
          <p:cNvSpPr/>
          <p:nvPr/>
        </p:nvSpPr>
        <p:spPr>
          <a:xfrm>
            <a:off x="536357" y="1772114"/>
            <a:ext cx="4771913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6091BD-7CF2-6F43-8A21-A449B3CE7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1772114"/>
            <a:ext cx="8156381" cy="703811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  <a:t> </a:t>
            </a:r>
            <a:r>
              <a:rPr lang="cy-GB" dirty="0">
                <a:ea typeface="+mn-lt"/>
                <a:cs typeface="+mn-lt"/>
              </a:rPr>
              <a:t>NODYN PWYSIG</a:t>
            </a:r>
            <a:br>
              <a:rPr lang="cy-GB" dirty="0">
                <a:solidFill>
                  <a:schemeClr val="bg1"/>
                </a:solidFill>
                <a:ea typeface="+mn-lt"/>
                <a:cs typeface="+mn-lt"/>
              </a:rPr>
            </a:br>
            <a:br>
              <a:rPr lang="en-GB" sz="3600" b="1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br>
              <a:rPr lang="en-GB" sz="3600" dirty="0">
                <a:latin typeface="ITC Franklin Gothic Std Book" panose="020B0504030503020204" pitchFamily="34" charset="77"/>
                <a:ea typeface="+mn-lt"/>
                <a:cs typeface="+mn-lt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9B603-FC66-08C4-2342-1D4A183BC21E}"/>
              </a:ext>
            </a:extLst>
          </p:cNvPr>
          <p:cNvSpPr txBox="1"/>
          <p:nvPr/>
        </p:nvSpPr>
        <p:spPr>
          <a:xfrm>
            <a:off x="430152" y="2665929"/>
            <a:ext cx="6913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dirty="0">
                <a:ea typeface="+mn-lt"/>
                <a:cs typeface="+mn-lt"/>
              </a:rPr>
              <a:t>Oherwydd yr angen i ddiogelu plant, dim ond gan athrawon a rhieni/gofalwyr y bydd y Sefydliad Ffiseg yn derbyn ceisiadau. Darllenwch delerau ac amodau’r gystadleuaeth yn ofalus i gael rhagor o wybodaeth</a:t>
            </a:r>
            <a:r>
              <a:rPr lang="en-GB" sz="1800" b="0" dirty="0">
                <a:latin typeface="ITC Franklin Gothic Std Book" panose="020B0504030503020204" pitchFamily="34" charset="77"/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10" name="Picture 9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439CF512-01CA-BB9C-EE09-4621EB6A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06FDBB-42F4-06D2-9F7F-D619B63F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96" y="1274161"/>
            <a:ext cx="1012863" cy="977199"/>
          </a:xfrm>
          <a:prstGeom prst="rect">
            <a:avLst/>
          </a:prstGeom>
        </p:spPr>
      </p:pic>
      <p:pic>
        <p:nvPicPr>
          <p:cNvPr id="12" name="Picture 11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188772FF-2D0B-0572-FE1B-4A808865D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9" y="364501"/>
            <a:ext cx="1439418" cy="469024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11BABE-55B4-0732-2946-4EF59455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1" y="4272235"/>
            <a:ext cx="1168400" cy="762000"/>
          </a:xfrm>
          <a:prstGeom prst="rect">
            <a:avLst/>
          </a:prstGeom>
        </p:spPr>
      </p:pic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F8E233-D9E3-2710-9F9C-A592809C4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245" y="3817513"/>
            <a:ext cx="1169140" cy="1127973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B801554-EB41-818F-1FE9-ACBC24B9E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36" y="283996"/>
            <a:ext cx="775890" cy="775890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D35B768-90FD-125B-CD26-358D24967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7834" y="4630558"/>
            <a:ext cx="1646875" cy="576406"/>
          </a:xfrm>
          <a:prstGeom prst="rect">
            <a:avLst/>
          </a:prstGeom>
        </p:spPr>
      </p:pic>
      <p:pic>
        <p:nvPicPr>
          <p:cNvPr id="17" name="Picture 16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1AB8FCE2-51CD-3DF6-E22B-7FC5AD8845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1" y="4407408"/>
            <a:ext cx="1060032" cy="1022707"/>
          </a:xfrm>
          <a:prstGeom prst="rect">
            <a:avLst/>
          </a:prstGeom>
        </p:spPr>
      </p:pic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FFE9ED4-76A7-7B7A-BCC4-15D9F1F389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6" y="4156676"/>
            <a:ext cx="761390" cy="496559"/>
          </a:xfrm>
          <a:prstGeom prst="rect">
            <a:avLst/>
          </a:prstGeom>
        </p:spPr>
      </p:pic>
      <p:pic>
        <p:nvPicPr>
          <p:cNvPr id="19" name="Picture 18" descr="A yellow and black corner&#10;&#10;AI-generated content may be incorrect.">
            <a:extLst>
              <a:ext uri="{FF2B5EF4-FFF2-40B4-BE49-F238E27FC236}">
                <a16:creationId xmlns:a16="http://schemas.microsoft.com/office/drawing/2014/main" id="{A5CA2E5D-DEEB-BE6E-FD39-61590B09FE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34" y="2675355"/>
            <a:ext cx="1328329" cy="1281557"/>
          </a:xfrm>
          <a:prstGeom prst="rect">
            <a:avLst/>
          </a:prstGeom>
        </p:spPr>
      </p:pic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7A4C03B-DBD7-4330-3E24-07EC42E3E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8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9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DAF43-1C33-3DF8-423B-FDE70C2A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236DFE-AB9B-6D12-25D1-4AC17ABFF6E5}"/>
              </a:ext>
            </a:extLst>
          </p:cNvPr>
          <p:cNvSpPr/>
          <p:nvPr/>
        </p:nvSpPr>
        <p:spPr>
          <a:xfrm>
            <a:off x="536357" y="2248231"/>
            <a:ext cx="4226143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FD5BE4-1D3F-DD48-45B4-97B6C8DBF821}"/>
              </a:ext>
            </a:extLst>
          </p:cNvPr>
          <p:cNvSpPr/>
          <p:nvPr/>
        </p:nvSpPr>
        <p:spPr>
          <a:xfrm>
            <a:off x="536357" y="1365714"/>
            <a:ext cx="7096343" cy="7038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4FA60-413F-C61B-E128-364CB16D59CF}"/>
              </a:ext>
            </a:extLst>
          </p:cNvPr>
          <p:cNvSpPr txBox="1"/>
          <p:nvPr/>
        </p:nvSpPr>
        <p:spPr>
          <a:xfrm>
            <a:off x="551346" y="2325824"/>
            <a:ext cx="52740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latin typeface="ITC Franklin Gothic Std Book" panose="020B0504030503020204" pitchFamily="34" charset="77"/>
              </a:rPr>
              <a:t>Neu </a:t>
            </a:r>
            <a:r>
              <a:rPr lang="en-GB" sz="3600" b="1" dirty="0" err="1">
                <a:latin typeface="ITC Franklin Gothic Std Book" panose="020B0504030503020204" pitchFamily="34" charset="77"/>
              </a:rPr>
              <a:t>rywbeth</a:t>
            </a:r>
            <a:r>
              <a:rPr lang="en-GB" sz="3600" b="1" dirty="0">
                <a:latin typeface="ITC Franklin Gothic Std Book" panose="020B0504030503020204" pitchFamily="34" charset="77"/>
              </a:rPr>
              <a:t> </a:t>
            </a:r>
            <a:r>
              <a:rPr lang="en-GB" sz="3600" b="1" dirty="0" err="1">
                <a:latin typeface="ITC Franklin Gothic Std Book" panose="020B0504030503020204" pitchFamily="34" charset="77"/>
              </a:rPr>
              <a:t>arall</a:t>
            </a:r>
            <a:r>
              <a:rPr lang="en-GB" sz="3600" b="1" dirty="0">
                <a:latin typeface="ITC Franklin Gothic Std Book" panose="020B0504030503020204" pitchFamily="34" charset="77"/>
              </a:rPr>
              <a:t>?</a:t>
            </a:r>
            <a:endParaRPr lang="en-US" sz="3600" b="1" dirty="0">
              <a:latin typeface="ITC Franklin Gothic Std Book" panose="020B0504030503020204" pitchFamily="34" charset="77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3F9BC-5621-9122-35E2-1B668A310AE3}"/>
              </a:ext>
            </a:extLst>
          </p:cNvPr>
          <p:cNvSpPr txBox="1"/>
          <p:nvPr/>
        </p:nvSpPr>
        <p:spPr>
          <a:xfrm>
            <a:off x="441469" y="4029566"/>
            <a:ext cx="8248931" cy="6850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cy-GB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Beth bynnag yr ydych yn frwdfrydig yn ei gylch, sianelwch eich creadigrwydd at rywbeth arbennig gyda </a:t>
            </a:r>
            <a:r>
              <a:rPr lang="cy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‘The </a:t>
            </a:r>
            <a:r>
              <a:rPr lang="cy-GB" sz="1600" b="1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sz="1600" b="1" dirty="0">
                <a:latin typeface="ITC Franklin Gothic Std Book" panose="020B0504030503020204" pitchFamily="34" charset="77"/>
                <a:ea typeface="+mn-lt"/>
                <a:cs typeface="+mn-lt"/>
              </a:rPr>
              <a:t>.</a:t>
            </a:r>
            <a:endParaRPr lang="en-US" sz="1600" b="1" dirty="0">
              <a:latin typeface="ITC Franklin Gothic Std Book" panose="020B0504030503020204" pitchFamily="34" charset="77"/>
              <a:cs typeface="Calibri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185F7B7-B02D-0F24-696E-51BF1A64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57" y="839473"/>
            <a:ext cx="7462354" cy="646331"/>
          </a:xfrm>
        </p:spPr>
        <p:txBody>
          <a:bodyPr/>
          <a:lstStyle/>
          <a:p>
            <a:r>
              <a:rPr lang="cy-GB" spc="-30" noProof="0" dirty="0"/>
              <a:t>Yn frwdfrydig ynghylch Gwyddoniaeth</a:t>
            </a:r>
            <a:r>
              <a:rPr lang="cy-GB" b="1" noProof="0" dirty="0">
                <a:latin typeface="ITC Franklin Gothic Std Book" panose="020B0504030503020204" pitchFamily="34" charset="77"/>
              </a:rPr>
              <a:t>, Cerddoriaeth, Chwaraeon, Celf…</a:t>
            </a:r>
            <a:br>
              <a:rPr lang="cy-GB" sz="3600" b="1" noProof="0" dirty="0">
                <a:latin typeface="ITC Franklin Gothic Std Book" panose="020B0504030503020204" pitchFamily="34" charset="77"/>
                <a:cs typeface="Calibri"/>
              </a:rPr>
            </a:br>
            <a:endParaRPr lang="cy-GB" noProof="0" dirty="0"/>
          </a:p>
        </p:txBody>
      </p:sp>
      <p:pic>
        <p:nvPicPr>
          <p:cNvPr id="20" name="Picture 19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0543F59E-C508-9BFB-3312-25A7CF31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45" y="-1132532"/>
            <a:ext cx="2552466" cy="2041973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B291BC5-A548-FC90-F857-29B3088E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94" y="4596136"/>
            <a:ext cx="385259" cy="385259"/>
          </a:xfrm>
          <a:prstGeom prst="rect">
            <a:avLst/>
          </a:prstGeom>
        </p:spPr>
      </p:pic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84C4271-B774-9C1C-EFC5-FD9E39917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54" y="458005"/>
            <a:ext cx="852947" cy="556270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7FD481A-BDEB-F140-EDD1-3A3E91ECA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68" y="2448726"/>
            <a:ext cx="1646875" cy="576406"/>
          </a:xfrm>
          <a:prstGeom prst="rect">
            <a:avLst/>
          </a:prstGeom>
        </p:spPr>
      </p:pic>
      <p:pic>
        <p:nvPicPr>
          <p:cNvPr id="24" name="Picture 23" descr="A yellow and black striped sign&#10;&#10;AI-generated content may be incorrect.">
            <a:extLst>
              <a:ext uri="{FF2B5EF4-FFF2-40B4-BE49-F238E27FC236}">
                <a16:creationId xmlns:a16="http://schemas.microsoft.com/office/drawing/2014/main" id="{87DE507A-2A3A-F195-0EF8-8F40FBABA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92" y="3142617"/>
            <a:ext cx="1439418" cy="469024"/>
          </a:xfrm>
          <a:prstGeom prst="rect">
            <a:avLst/>
          </a:prstGeom>
        </p:spPr>
      </p:pic>
      <p:pic>
        <p:nvPicPr>
          <p:cNvPr id="25" name="Picture 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BF784A9-8CE3-265C-7C78-1A8043AC22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9" y="390354"/>
            <a:ext cx="761390" cy="496559"/>
          </a:xfrm>
          <a:prstGeom prst="rect">
            <a:avLst/>
          </a:prstGeom>
        </p:spPr>
      </p:pic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52BD5BD-DFA0-3B3E-AD48-2DBDE2805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4" y="4596136"/>
            <a:ext cx="1168400" cy="1127259"/>
          </a:xfrm>
          <a:prstGeom prst="rect">
            <a:avLst/>
          </a:prstGeom>
        </p:spPr>
      </p:pic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E18DE50-AF06-2906-3128-04F6F8D7C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6" y="-530582"/>
            <a:ext cx="1169140" cy="1127973"/>
          </a:xfrm>
          <a:prstGeom prst="rect">
            <a:avLst/>
          </a:prstGeom>
        </p:spPr>
      </p:pic>
      <p:pic>
        <p:nvPicPr>
          <p:cNvPr id="28" name="Picture 27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AC031951-C6D5-DFA0-65B1-C64A526C15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686" y="3112059"/>
            <a:ext cx="1060032" cy="102270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5E801BA-0A52-E5A9-A31E-106BC7C34BAC}"/>
              </a:ext>
            </a:extLst>
          </p:cNvPr>
          <p:cNvSpPr/>
          <p:nvPr/>
        </p:nvSpPr>
        <p:spPr>
          <a:xfrm>
            <a:off x="1600200" y="-1631367"/>
            <a:ext cx="8800203" cy="16093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8E66B9-AA8B-9BC5-D581-B248669ABA57}"/>
              </a:ext>
            </a:extLst>
          </p:cNvPr>
          <p:cNvSpPr/>
          <p:nvPr/>
        </p:nvSpPr>
        <p:spPr>
          <a:xfrm>
            <a:off x="-1315935" y="5164201"/>
            <a:ext cx="8863409" cy="17851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87A5B4-CA6A-BC36-7DE5-7E28BD8F9CB9}"/>
              </a:ext>
            </a:extLst>
          </p:cNvPr>
          <p:cNvSpPr/>
          <p:nvPr/>
        </p:nvSpPr>
        <p:spPr>
          <a:xfrm>
            <a:off x="-5408602" y="2448726"/>
            <a:ext cx="5366144" cy="29520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49A13C-7951-32BA-B24A-9A3FA1EE9C33}"/>
              </a:ext>
            </a:extLst>
          </p:cNvPr>
          <p:cNvSpPr/>
          <p:nvPr/>
        </p:nvSpPr>
        <p:spPr>
          <a:xfrm>
            <a:off x="9196189" y="1295878"/>
            <a:ext cx="2082038" cy="3357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519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A6F2-2A72-AB66-0ED5-0F9C54C6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A59E7-D737-9FF6-0527-DEA0EDF10B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6246" y="956440"/>
            <a:ext cx="5108780" cy="3418335"/>
          </a:xfrm>
        </p:spPr>
        <p:txBody>
          <a:bodyPr numCol="1" spcCol="360000"/>
          <a:lstStyle/>
          <a:p>
            <a:pPr>
              <a:lnSpc>
                <a:spcPct val="125000"/>
              </a:lnSpc>
            </a:pP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Cystadleuaeth flynyddol ym maes ffiseg yw ‘The </a:t>
            </a:r>
            <a:r>
              <a:rPr lang="cy-GB" kern="10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Eurekas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’, ar gyfer myfyrwyr 11-16 oed yn y DU ac Iwerddon, lle’r ydym yn eich herio i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feddwl yn wahanol am ffiseg</a:t>
            </a:r>
            <a:r>
              <a:rPr lang="en-GB" sz="1200" b="1" dirty="0">
                <a:latin typeface="ITC Franklin Gothic Std Book" panose="020B0504030503020204"/>
                <a:ea typeface="+mn-lt"/>
                <a:cs typeface="+mn-lt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Dychmygwch fod y byd yn bos enfawr y mae angen ei ddatrys, o heriau byd-eang megis mynd i’r afael â’r newid yn yr hinsawdd i bethau mwy personol megis cael eich cacennau i godi’n berffaith neu ddeall y strategaeth sy’n arwain at gôl dyngedfennol.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Hoffem eich herio i ddangos i ni sut y gall ffiseg ddarparu’r atebion</a:t>
            </a:r>
            <a:r>
              <a:rPr lang="en-GB" sz="1200" b="1" dirty="0">
                <a:latin typeface="ITC Franklin Gothic Std Book" panose="020B0504030503020204"/>
                <a:ea typeface="+mn-lt"/>
                <a:cs typeface="+mn-lt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Rydym am weld ceisiadau sy’n eich dangos yn rhyngweithio â ffiseg mewn modd creadigol sydd </a:t>
            </a:r>
            <a:r>
              <a:rPr lang="cy-GB" kern="100" dirty="0" err="1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efallai’n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 annisgwyl – wrth i chi archwilio sut y gall ffiseg ddarparu’r atebion i’r dirgelion yn ein bywydau</a:t>
            </a:r>
            <a:r>
              <a:rPr lang="en-GB" sz="1200" dirty="0">
                <a:latin typeface="ITC Franklin Gothic Std Book" panose="020B0504030503020204"/>
                <a:ea typeface="+mn-lt"/>
                <a:cs typeface="+mn-lt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Bydd panel ysbrydoledig o feirniaid yn penderfynu pa geisiadau sy’n dangos gwreiddioldeb a chreadigrwydd eithriadol, a bydd un enillydd cyffredinol yn cael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£1,000/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1,200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. Bydd y ddau sy’n ail yn cael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£500/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600 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yr un, a bydd chwe gwobr o 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£250/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y-GB" b="1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cy-GB" kern="100" dirty="0">
                <a:latin typeface="ITC Franklin Gothic Std Book" panose="020B0504030503020204"/>
                <a:ea typeface="Calibri" panose="020F0502020204030204" pitchFamily="34" charset="0"/>
                <a:cs typeface="Times New Roman" panose="02020603050405020304" pitchFamily="18" charset="0"/>
              </a:rPr>
              <a:t>yn cael eu dyfarnu i gais rhagorol gan rywun o bob oedran, o 11 i 16.</a:t>
            </a:r>
            <a:endParaRPr lang="en-GB" sz="1200" dirty="0">
              <a:ea typeface="+mn-lt"/>
              <a:cs typeface="+mn-lt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GB" sz="1200" b="1" dirty="0">
              <a:ea typeface="+mn-lt"/>
              <a:cs typeface="+mn-lt"/>
            </a:endParaRP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CE452-8032-686A-AAE8-C471D342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30" dirty="0"/>
              <a:t>Beth </a:t>
            </a:r>
            <a:r>
              <a:rPr lang="en-GB" spc="-30" dirty="0" err="1"/>
              <a:t>yw</a:t>
            </a:r>
            <a:r>
              <a:rPr lang="en-GB" spc="-30" dirty="0"/>
              <a:t> ‘The Eurekas’?</a:t>
            </a:r>
            <a:endParaRPr lang="en-US" sz="2000" dirty="0"/>
          </a:p>
        </p:txBody>
      </p:sp>
      <p:pic>
        <p:nvPicPr>
          <p:cNvPr id="4" name="Picture 3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27A89B57-A4F5-7A9F-7FB3-E62B0CAEE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72" y="-598043"/>
            <a:ext cx="2552466" cy="2041973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214F902-6118-80AE-11E5-706DF78A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18" y="1546775"/>
            <a:ext cx="1012863" cy="977199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35037FE-7581-BDBA-2353-946C5177E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06" y="41943"/>
            <a:ext cx="1168400" cy="762000"/>
          </a:xfrm>
          <a:prstGeom prst="rect">
            <a:avLst/>
          </a:prstGeom>
        </p:spPr>
      </p:pic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F6994A3-AB87-F4DA-1233-73D8DA0BD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6227" y="3466195"/>
            <a:ext cx="1281559" cy="448545"/>
          </a:xfrm>
          <a:prstGeom prst="rect">
            <a:avLst/>
          </a:prstGeom>
        </p:spPr>
      </p:pic>
      <p:pic>
        <p:nvPicPr>
          <p:cNvPr id="8" name="Picture 7" descr="A yellow and black corner&#10;&#10;AI-generated content may be incorrect.">
            <a:extLst>
              <a:ext uri="{FF2B5EF4-FFF2-40B4-BE49-F238E27FC236}">
                <a16:creationId xmlns:a16="http://schemas.microsoft.com/office/drawing/2014/main" id="{277B9810-19AE-7E30-6CEB-F327FBAD5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06" y="4587657"/>
            <a:ext cx="1328329" cy="1281557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D2C7264-9CC5-3100-0830-9593EEC13F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34" y="501529"/>
            <a:ext cx="1168400" cy="1127259"/>
          </a:xfrm>
          <a:prstGeom prst="rect">
            <a:avLst/>
          </a:prstGeom>
        </p:spPr>
      </p:pic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A4E0582-1F95-5F81-E015-027E70C4C8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89" y="1888082"/>
            <a:ext cx="775890" cy="775890"/>
          </a:xfrm>
          <a:prstGeom prst="rect">
            <a:avLst/>
          </a:prstGeom>
        </p:spPr>
      </p:pic>
      <p:pic>
        <p:nvPicPr>
          <p:cNvPr id="11" name="Picture 10" descr="A yellow circle with black lines&#10;&#10;AI-generated content may be incorrect.">
            <a:extLst>
              <a:ext uri="{FF2B5EF4-FFF2-40B4-BE49-F238E27FC236}">
                <a16:creationId xmlns:a16="http://schemas.microsoft.com/office/drawing/2014/main" id="{2BCBC614-21E0-EBA6-3F59-8DB310045D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90" y="3108125"/>
            <a:ext cx="1060032" cy="10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65697"/>
      </p:ext>
    </p:extLst>
  </p:cSld>
  <p:clrMapOvr>
    <a:masterClrMapping/>
  </p:clrMapOvr>
</p:sld>
</file>

<file path=ppt/theme/theme1.xml><?xml version="1.0" encoding="utf-8"?>
<a:theme xmlns:a="http://schemas.openxmlformats.org/drawingml/2006/main" name="IoP Theme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8D2779"/>
      </a:lt2>
      <a:accent1>
        <a:srgbClr val="D53C73"/>
      </a:accent1>
      <a:accent2>
        <a:srgbClr val="EA7105"/>
      </a:accent2>
      <a:accent3>
        <a:srgbClr val="FDC300"/>
      </a:accent3>
      <a:accent4>
        <a:srgbClr val="18205C"/>
      </a:accent4>
      <a:accent5>
        <a:srgbClr val="8D2779"/>
      </a:accent5>
      <a:accent6>
        <a:srgbClr val="FFFFFF"/>
      </a:accent6>
      <a:hlink>
        <a:srgbClr val="BF1B0F"/>
      </a:hlink>
      <a:folHlink>
        <a:srgbClr val="BF1B0F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ITC Franklin Gothic Std Book" panose="020B05040305030202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0" i="0" dirty="0">
            <a:solidFill>
              <a:schemeClr val="tx1"/>
            </a:solidFill>
            <a:latin typeface="ITC Franklin Gothic Std Book" panose="020B0504030503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stitute of Physics PPT_Feb 2021" id="{1821851C-D2CE-614A-B790-DAA3E29DFFA0}" vid="{3EE44765-858D-3644-BD79-B015D9DA47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IoP Theme</Template>
  <TotalTime>13025</TotalTime>
  <Words>976</Words>
  <Application>Microsoft Office PowerPoint</Application>
  <PresentationFormat>Sioe Ar-sgrin (16:9)</PresentationFormat>
  <Paragraphs>61</Paragraphs>
  <Slides>13</Slides>
  <Notes>2</Notes>
  <HiddenSlides>0</HiddenSlides>
  <MMClips>1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13</vt:i4>
      </vt:variant>
    </vt:vector>
  </HeadingPairs>
  <TitlesOfParts>
    <vt:vector size="17" baseType="lpstr">
      <vt:lpstr>Arial</vt:lpstr>
      <vt:lpstr>Calibri</vt:lpstr>
      <vt:lpstr>ITC Franklin Gothic Std Book</vt:lpstr>
      <vt:lpstr>IoP Theme</vt:lpstr>
      <vt:lpstr>Pecyn cymorth i athrawon 2026</vt:lpstr>
      <vt:lpstr>Ysbrydoli cenhedlaeth gyfan</vt:lpstr>
      <vt:lpstr>Sut y gall ffiseg helpu i baratoi eich cartref ar gyfer y dyfodol?</vt:lpstr>
      <vt:lpstr>Beth yw ‘The Eurekas’?</vt:lpstr>
      <vt:lpstr>Sut y gall athrawon gymryd rhan</vt:lpstr>
      <vt:lpstr> NODYN PWYSIG   </vt:lpstr>
      <vt:lpstr>Cyflwyniad PowerPoint</vt:lpstr>
      <vt:lpstr>Yn frwdfrydig ynghylch Gwyddoniaeth, Cerddoriaeth, Chwaraeon, Celf… </vt:lpstr>
      <vt:lpstr>Beth yw ‘The Eurekas’?</vt:lpstr>
      <vt:lpstr>Gwyliwch y fideo.</vt:lpstr>
      <vt:lpstr>Cael ysbrydoliaeth</vt:lpstr>
      <vt:lpstr>Byddwch yn greadigol</vt:lpstr>
      <vt:lpstr>Y camau nesaf...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 title on cover page over three lines max</dc:title>
  <dc:creator>Sophie Newton</dc:creator>
  <cp:lastModifiedBy>Heledd Williams</cp:lastModifiedBy>
  <cp:revision>63</cp:revision>
  <cp:lastPrinted>2026-03-11T14:25:05Z</cp:lastPrinted>
  <dcterms:created xsi:type="dcterms:W3CDTF">2024-01-10T15:57:21Z</dcterms:created>
  <dcterms:modified xsi:type="dcterms:W3CDTF">2026-03-11T14:36:13Z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147aac-5ab8-4961-87d1-d9764ab55b3e_Enabled">
    <vt:lpwstr>true</vt:lpwstr>
  </property>
  <property fmtid="{D5CDD505-2E9C-101B-9397-08002B2CF9AE}" pid="3" name="MSIP_Label_a4147aac-5ab8-4961-87d1-d9764ab55b3e_SetDate">
    <vt:lpwstr>2026-02-25T10:51:17Z</vt:lpwstr>
  </property>
  <property fmtid="{D5CDD505-2E9C-101B-9397-08002B2CF9AE}" pid="4" name="MSIP_Label_a4147aac-5ab8-4961-87d1-d9764ab55b3e_Method">
    <vt:lpwstr>Standard</vt:lpwstr>
  </property>
  <property fmtid="{D5CDD505-2E9C-101B-9397-08002B2CF9AE}" pid="5" name="MSIP_Label_a4147aac-5ab8-4961-87d1-d9764ab55b3e_Name">
    <vt:lpwstr>Unrestricted</vt:lpwstr>
  </property>
  <property fmtid="{D5CDD505-2E9C-101B-9397-08002B2CF9AE}" pid="6" name="MSIP_Label_a4147aac-5ab8-4961-87d1-d9764ab55b3e_SiteId">
    <vt:lpwstr>8b8986af-18bb-4882-a149-fa5a3dd1f995</vt:lpwstr>
  </property>
  <property fmtid="{D5CDD505-2E9C-101B-9397-08002B2CF9AE}" pid="7" name="MSIP_Label_a4147aac-5ab8-4961-87d1-d9764ab55b3e_ActionId">
    <vt:lpwstr>b8fea697-087a-4bfc-9a7e-177883b2c096</vt:lpwstr>
  </property>
  <property fmtid="{D5CDD505-2E9C-101B-9397-08002B2CF9AE}" pid="8" name="MSIP_Label_a4147aac-5ab8-4961-87d1-d9764ab55b3e_ContentBits">
    <vt:lpwstr>0</vt:lpwstr>
  </property>
  <property fmtid="{D5CDD505-2E9C-101B-9397-08002B2CF9AE}" pid="9" name="MSIP_Label_a4147aac-5ab8-4961-87d1-d9764ab55b3e_Tag">
    <vt:lpwstr>50, 3, 0, 1</vt:lpwstr>
  </property>
</Properties>
</file>