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02" r:id="rId2"/>
    <p:sldId id="358" r:id="rId3"/>
    <p:sldId id="363" r:id="rId4"/>
    <p:sldId id="371" r:id="rId5"/>
    <p:sldId id="369" r:id="rId6"/>
    <p:sldId id="372" r:id="rId7"/>
    <p:sldId id="368" r:id="rId8"/>
    <p:sldId id="360" r:id="rId9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B061C3-8F52-4F49-87B7-5DDA3E5AE7EE}">
          <p14:sldIdLst>
            <p14:sldId id="302"/>
          </p14:sldIdLst>
        </p14:section>
        <p14:section name="Content" id="{8DC65111-6918-4BC1-BBE1-0254D861BFB9}">
          <p14:sldIdLst>
            <p14:sldId id="358"/>
            <p14:sldId id="363"/>
            <p14:sldId id="371"/>
            <p14:sldId id="369"/>
            <p14:sldId id="372"/>
            <p14:sldId id="368"/>
            <p14:sldId id="360"/>
          </p14:sldIdLst>
        </p14:section>
        <p14:section name="Section Header" id="{512E78DC-8A83-4FC2-A6F3-418CEEE04FFC}">
          <p14:sldIdLst/>
        </p14:section>
        <p14:section name="Quotes/Statements" id="{B1D4EE9D-D70C-4E88-87B9-07D0586363C2}">
          <p14:sldIdLst/>
        </p14:section>
        <p14:section name="Tables and graphs" id="{13DF8F3F-E857-499F-A8C7-2506FDDF83AB}">
          <p14:sldIdLst/>
        </p14:section>
        <p14:section name="Thank You / End Slide" id="{EF6D53E0-9C77-45B6-BCC3-AECABA732B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D1C24"/>
    <a:srgbClr val="ED1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8" y="61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8CE88-2F2C-7748-95E7-C310FEBD5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34ABF-31B0-3D4E-8F90-B71312259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5351C4-2D0B-D646-84CD-C8183F9F886D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FC53-F433-E64F-B25C-9296B138A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6C55-F943-6041-A2C1-2FDC427A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7DD33C-6564-0B41-A9B0-14BCD17A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D3CEF-2CD6-4F96-955C-4BA8D3413BA3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2E3412-76D4-4718-950C-B7CB8C80B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6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yellow and black pattern&#10;&#10;AI-generated content may be incorrect.">
            <a:extLst>
              <a:ext uri="{FF2B5EF4-FFF2-40B4-BE49-F238E27FC236}">
                <a16:creationId xmlns:a16="http://schemas.microsoft.com/office/drawing/2014/main" id="{482F6E8F-57D2-471A-E451-95664C8CF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0" y="649357"/>
            <a:ext cx="9144000" cy="3896139"/>
            <a:chOff x="1634246" y="1023950"/>
            <a:chExt cx="7305551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1634246" y="1023950"/>
              <a:ext cx="7305551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0" y="1583091"/>
              <a:ext cx="5369142" cy="1953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7" y="371129"/>
            <a:ext cx="3746004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456565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80" y="1347824"/>
            <a:ext cx="3770888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76A163-AECC-8045-A638-B7D5E050F0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83775D-4554-838D-96E3-C6DC49DF6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835152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B3F158-ED70-E4BE-045C-9143F4C6F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619" y="762000"/>
            <a:ext cx="6921030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0C8DA8-4A17-B73B-B497-A87EA19E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05481"/>
            <a:ext cx="4943902" cy="373791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28081F-90D4-F7F2-DDC5-584C30CFC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4E52D1-5DFC-293C-6158-6AF40ACF4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73227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0B8E8-D09C-8ADC-E98F-86807351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571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7" y="762000"/>
            <a:ext cx="5157303" cy="324522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9453AB-D185-C3D8-94C1-8A0F48358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744E31FC-24F3-4D49-E153-02379952C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1"/>
          <a:stretch/>
        </p:blipFill>
        <p:spPr>
          <a:xfrm>
            <a:off x="0" y="-1"/>
            <a:ext cx="9144000" cy="42601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854" y="1828800"/>
            <a:ext cx="3953146" cy="8971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8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 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386625" y="4543114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1" kern="1200" baseline="0" dirty="0">
                <a:solidFill>
                  <a:schemeClr val="tx1"/>
                </a:solidFill>
                <a:effectLst/>
                <a:latin typeface="ITC Franklin Gothic Std Book" panose="020B0504030503020204" pitchFamily="34" charset="77"/>
                <a:ea typeface="+mn-ea"/>
                <a:cs typeface="+mn-cs"/>
              </a:rPr>
              <a:t>@</a:t>
            </a:r>
            <a:endParaRPr lang="en-GB" sz="1400" b="0" i="1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386625" y="4764748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baseline="0" dirty="0">
                <a:solidFill>
                  <a:schemeClr val="tx1"/>
                </a:solidFill>
                <a:latin typeface="ITC Franklin Gothic Std Book" panose="020B0504030503020204" pitchFamily="34" charset="77"/>
              </a:rPr>
              <a:t>iop.org</a:t>
            </a:r>
            <a:endParaRPr lang="en-GB" sz="1400" b="1" i="0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3CC33-24C7-7E47-E774-D4BD109E1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AFEA12AE-846A-2010-EB62-189D40DC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678543" y="623679"/>
            <a:ext cx="7786913" cy="3896139"/>
            <a:chOff x="2176364" y="1003435"/>
            <a:chExt cx="6221314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2176364" y="1003435"/>
              <a:ext cx="6221314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4" y="1507717"/>
              <a:ext cx="4226855" cy="1537882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1BDE58-6554-0831-3C71-018042454AFD}"/>
              </a:ext>
            </a:extLst>
          </p:cNvPr>
          <p:cNvSpPr/>
          <p:nvPr userDrawn="1"/>
        </p:nvSpPr>
        <p:spPr>
          <a:xfrm>
            <a:off x="3142343" y="3512457"/>
            <a:ext cx="2670628" cy="37617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5151F-4EDA-41EA-C5F1-ED09A33F5584}"/>
              </a:ext>
            </a:extLst>
          </p:cNvPr>
          <p:cNvSpPr txBox="1"/>
          <p:nvPr userDrawn="1"/>
        </p:nvSpPr>
        <p:spPr>
          <a:xfrm>
            <a:off x="2205228" y="3539881"/>
            <a:ext cx="458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atin typeface="ITC Franklin Gothic Std Book" panose="020B0504030503020204" pitchFamily="34" charset="77"/>
              </a:rPr>
              <a:t>See physics differently</a:t>
            </a:r>
            <a:endParaRPr lang="en-US" sz="1800" b="1" dirty="0"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998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961DAF1E-6278-FD06-E9BE-002228CD0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0" y="1008380"/>
            <a:ext cx="2173181" cy="590227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F80DC9-99A8-97E6-EE18-0D3D2B6CF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5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38896"/>
            <a:ext cx="8407225" cy="3335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8407225" cy="3418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7754CC-448B-830B-F600-4ADCD7693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676506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31158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 algn="ctr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37607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43865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172094-C9B8-6036-3E69-332C18CBD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79" y="1347824"/>
            <a:ext cx="8407225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D99C83-E8A1-7A56-FBD9-70EA30774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7" r:id="rId3"/>
    <p:sldLayoutId id="2147483708" r:id="rId4"/>
    <p:sldLayoutId id="2147483692" r:id="rId5"/>
    <p:sldLayoutId id="2147483709" r:id="rId6"/>
    <p:sldLayoutId id="2147483699" r:id="rId7"/>
    <p:sldLayoutId id="2147483706" r:id="rId8"/>
    <p:sldLayoutId id="2147483697" r:id="rId9"/>
    <p:sldLayoutId id="2147483698" r:id="rId10"/>
    <p:sldLayoutId id="2147483693" r:id="rId11"/>
    <p:sldLayoutId id="2147483694" r:id="rId12"/>
    <p:sldLayoutId id="2147483701" r:id="rId13"/>
    <p:sldLayoutId id="2147483703" r:id="rId14"/>
    <p:sldLayoutId id="2147483702" r:id="rId15"/>
    <p:sldLayoutId id="2147483696" r:id="rId16"/>
    <p:sldLayoutId id="2147483700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1605D8A4-93D5-0A29-EF9D-970765F3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4DCD83-93F9-72F8-1EB6-DE374359C67E}"/>
              </a:ext>
            </a:extLst>
          </p:cNvPr>
          <p:cNvSpPr/>
          <p:nvPr/>
        </p:nvSpPr>
        <p:spPr>
          <a:xfrm>
            <a:off x="4042294" y="4625527"/>
            <a:ext cx="1045029" cy="23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293F2D-E335-6646-D069-7E28FAF5FC28}"/>
              </a:ext>
            </a:extLst>
          </p:cNvPr>
          <p:cNvSpPr/>
          <p:nvPr/>
        </p:nvSpPr>
        <p:spPr>
          <a:xfrm flipV="1">
            <a:off x="2226365" y="751015"/>
            <a:ext cx="787291" cy="156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653BAB-D900-9229-B08B-CD06E89589E4}"/>
              </a:ext>
            </a:extLst>
          </p:cNvPr>
          <p:cNvSpPr/>
          <p:nvPr/>
        </p:nvSpPr>
        <p:spPr>
          <a:xfrm>
            <a:off x="447457" y="786383"/>
            <a:ext cx="8249086" cy="3899915"/>
          </a:xfrm>
          <a:prstGeom prst="roundRect">
            <a:avLst/>
          </a:prstGeom>
          <a:solidFill>
            <a:schemeClr val="bg1">
              <a:alpha val="948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2E47BE-454B-3C8E-F63D-17A91CEA5AA5}"/>
              </a:ext>
            </a:extLst>
          </p:cNvPr>
          <p:cNvSpPr/>
          <p:nvPr/>
        </p:nvSpPr>
        <p:spPr>
          <a:xfrm>
            <a:off x="673100" y="1003300"/>
            <a:ext cx="7797800" cy="3251200"/>
          </a:xfrm>
          <a:prstGeom prst="round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A082F69-6F71-CAC2-9281-F68556DEDC55}"/>
              </a:ext>
            </a:extLst>
          </p:cNvPr>
          <p:cNvSpPr/>
          <p:nvPr/>
        </p:nvSpPr>
        <p:spPr>
          <a:xfrm flipV="1">
            <a:off x="2965211" y="636715"/>
            <a:ext cx="3231867" cy="47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8D0067-6251-D220-622F-262FCC1DC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1" y="2320272"/>
            <a:ext cx="7797800" cy="724662"/>
          </a:xfrm>
        </p:spPr>
        <p:txBody>
          <a:bodyPr/>
          <a:lstStyle/>
          <a:p>
            <a:pPr algn="ctr"/>
            <a:r>
              <a:rPr lang="en-GB" sz="4800" spc="-25" dirty="0" err="1"/>
              <a:t>Pecyn</a:t>
            </a:r>
            <a:r>
              <a:rPr lang="en-GB" sz="4800" spc="-25" dirty="0"/>
              <a:t> </a:t>
            </a:r>
            <a:r>
              <a:rPr lang="en-GB" sz="4800" spc="-25" dirty="0" err="1"/>
              <a:t>cymorth</a:t>
            </a:r>
            <a:r>
              <a:rPr lang="en-GB" sz="4800" spc="-25" dirty="0"/>
              <a:t> </a:t>
            </a:r>
            <a:r>
              <a:rPr lang="en-GB" sz="4800" spc="-25" dirty="0" err="1"/>
              <a:t>i</a:t>
            </a:r>
            <a:r>
              <a:rPr lang="en-GB" sz="4800" spc="-25" dirty="0"/>
              <a:t> </a:t>
            </a:r>
            <a:br>
              <a:rPr lang="en-GB" sz="4800" spc="-25" dirty="0"/>
            </a:br>
            <a:r>
              <a:rPr lang="en-GB" sz="4800" spc="-25" dirty="0" err="1"/>
              <a:t>gefnogwyr</a:t>
            </a:r>
            <a:r>
              <a:rPr lang="en-GB" sz="4800" spc="-25" dirty="0"/>
              <a:t> 2026</a:t>
            </a:r>
            <a:endParaRPr lang="en-US" sz="48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10849A-BD8F-F8EF-4491-38BCA2829DA4}"/>
              </a:ext>
            </a:extLst>
          </p:cNvPr>
          <p:cNvSpPr/>
          <p:nvPr/>
        </p:nvSpPr>
        <p:spPr>
          <a:xfrm>
            <a:off x="3328074" y="4051300"/>
            <a:ext cx="2487853" cy="4554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7F3DB32-AD9C-30E9-333F-EDA25895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74" y="3929745"/>
            <a:ext cx="2487852" cy="724662"/>
          </a:xfrm>
          <a:prstGeom prst="rect">
            <a:avLst/>
          </a:prstGeom>
        </p:spPr>
      </p:pic>
      <p:pic>
        <p:nvPicPr>
          <p:cNvPr id="10" name="Picture 9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B91564DC-700A-2BA5-632E-D8CD94AF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11" y="646983"/>
            <a:ext cx="3231867" cy="877762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9A298A2B-BD03-C8FE-CB99-1CB0008706E8}"/>
              </a:ext>
            </a:extLst>
          </p:cNvPr>
          <p:cNvSpPr txBox="1"/>
          <p:nvPr/>
        </p:nvSpPr>
        <p:spPr>
          <a:xfrm>
            <a:off x="3662551" y="4659727"/>
            <a:ext cx="1803400" cy="1827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y-GB" sz="1100" b="1" dirty="0">
                <a:latin typeface="ITC Franklin Gothic Std Book" panose="020B0504030503020204" pitchFamily="34" charset="77"/>
                <a:cs typeface="Verdana"/>
              </a:rPr>
              <a:t>Cyhoeddwyd </a:t>
            </a:r>
            <a:r>
              <a:rPr lang="en-GB" sz="1100" b="1" dirty="0">
                <a:latin typeface="ITC Franklin Gothic Std Book" panose="020B0504030503020204" pitchFamily="34" charset="77"/>
                <a:cs typeface="Verdana"/>
              </a:rPr>
              <a:t>2026</a:t>
            </a:r>
            <a:endParaRPr sz="1100" b="1" dirty="0">
              <a:latin typeface="ITC Franklin Gothic Std Book" panose="020B0504030503020204" pitchFamily="34" charset="77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82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B6315-7B35-5B9B-C5FC-55C96EB8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73668"/>
            <a:ext cx="6639240" cy="347613"/>
          </a:xfrm>
        </p:spPr>
        <p:txBody>
          <a:bodyPr/>
          <a:lstStyle/>
          <a:p>
            <a:r>
              <a:rPr lang="en-US" dirty="0" err="1"/>
              <a:t>Pecyn</a:t>
            </a:r>
            <a:r>
              <a:rPr lang="en-US" dirty="0"/>
              <a:t> </a:t>
            </a:r>
            <a:r>
              <a:rPr lang="en-US" dirty="0" err="1"/>
              <a:t>cymorth</a:t>
            </a:r>
            <a:r>
              <a:rPr lang="en-US" dirty="0"/>
              <a:t> ‘The Eurekas’ 2026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FC9A9-CF46-5361-883B-20A58519D746}"/>
              </a:ext>
            </a:extLst>
          </p:cNvPr>
          <p:cNvSpPr txBox="1"/>
          <p:nvPr/>
        </p:nvSpPr>
        <p:spPr>
          <a:xfrm>
            <a:off x="426629" y="2808408"/>
            <a:ext cx="6093043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y-GB" noProof="0" dirty="0">
                <a:effectLst/>
                <a:latin typeface="Helvetica" pitchFamily="2" charset="0"/>
              </a:rPr>
              <a:t>Diolch am lawrlwytho pecyn cymorth ‘The </a:t>
            </a:r>
            <a:r>
              <a:rPr lang="cy-GB" noProof="0" dirty="0" err="1">
                <a:effectLst/>
                <a:latin typeface="Helvetica" pitchFamily="2" charset="0"/>
              </a:rPr>
              <a:t>Eurekas</a:t>
            </a:r>
            <a:r>
              <a:rPr lang="cy-GB" noProof="0" dirty="0">
                <a:effectLst/>
                <a:latin typeface="Helvetica" pitchFamily="2" charset="0"/>
              </a:rPr>
              <a:t>’ 2026!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311956-8FE0-09ED-0B11-4C6D22019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  <p:pic>
        <p:nvPicPr>
          <p:cNvPr id="6" name="Picture 5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6094320E-AB94-BDDC-626F-EBA6B823D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6E8C52-AE7B-33E5-BD0A-43E3849CC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668082F8-DBAA-3262-196C-AAF6912CD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1B2B50A-69F3-3082-F55F-4149C16B6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8" y="2236619"/>
            <a:ext cx="1168400" cy="762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2FBEE7-E9E1-C788-6214-2D900D344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91" y="3928220"/>
            <a:ext cx="1169140" cy="1127973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B7CBDD-B938-8B13-F696-820611359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A463C5-16E6-73D2-C3D7-329DC28CA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141" y="3992207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B4D0B363-AFEB-8AD0-A8F8-F284F670B1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3B4484-1C52-7F33-646D-8CF65E8926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A430CF-5A66-E066-1238-F06B28BCFAEA}"/>
              </a:ext>
            </a:extLst>
          </p:cNvPr>
          <p:cNvSpPr/>
          <p:nvPr/>
        </p:nvSpPr>
        <p:spPr>
          <a:xfrm>
            <a:off x="5003152" y="-164741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4F7E4B-DDDC-2994-8713-67C4CF03FF1A}"/>
              </a:ext>
            </a:extLst>
          </p:cNvPr>
          <p:cNvSpPr/>
          <p:nvPr/>
        </p:nvSpPr>
        <p:spPr>
          <a:xfrm>
            <a:off x="-1347042" y="51515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CBB8C-29EB-2B51-2C2A-D8336D360B8A}"/>
              </a:ext>
            </a:extLst>
          </p:cNvPr>
          <p:cNvSpPr/>
          <p:nvPr/>
        </p:nvSpPr>
        <p:spPr>
          <a:xfrm>
            <a:off x="-5397251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2" name="Picture 31" descr="A yellow and black corner&#10;&#10;AI-generated content may be incorrect.">
            <a:extLst>
              <a:ext uri="{FF2B5EF4-FFF2-40B4-BE49-F238E27FC236}">
                <a16:creationId xmlns:a16="http://schemas.microsoft.com/office/drawing/2014/main" id="{CD9C2EFD-40DD-1EE3-AC45-3CBC32BDE0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4" y="3058792"/>
            <a:ext cx="1328329" cy="1281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BDAC7D-494F-59A9-48F9-91A2216E114E}"/>
              </a:ext>
            </a:extLst>
          </p:cNvPr>
          <p:cNvSpPr/>
          <p:nvPr/>
        </p:nvSpPr>
        <p:spPr>
          <a:xfrm>
            <a:off x="9165082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715B8DD-9B39-4734-27C5-50253F6D83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A6F2-2A72-AB66-0ED5-0F9C54C6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A59E7-D737-9FF6-0527-DEA0EDF10B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4830132" cy="3418335"/>
          </a:xfrm>
        </p:spPr>
        <p:txBody>
          <a:bodyPr numCol="1" spcCol="360000"/>
          <a:lstStyle/>
          <a:p>
            <a:pPr>
              <a:lnSpc>
                <a:spcPct val="125000"/>
              </a:lnSpc>
            </a:pPr>
            <a:r>
              <a:rPr lang="cy-GB" kern="100" noProof="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Cystadleuaeth flynyddol ym maes ffiseg yw ‘The </a:t>
            </a:r>
            <a:r>
              <a:rPr lang="cy-GB" kern="100" noProof="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noProof="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’, ar gyfer myfyrwyr 11-16 oed yn y DU ac Iwerddon,</a:t>
            </a:r>
            <a:r>
              <a:rPr lang="cy-GB" noProof="0" dirty="0">
                <a:ea typeface="+mn-lt"/>
                <a:cs typeface="+mn-lt"/>
              </a:rPr>
              <a:t> i arddangos gwerth ffiseg ac ysbrydoli myfyrwyr i feddwl yn wahanol am ffiseg. Mae’n rhan o’r ymgyrch Torrwch y Ffiniau </a:t>
            </a:r>
            <a:r>
              <a:rPr lang="cy-GB" kern="0" dirty="0">
                <a:ea typeface="Calibri" panose="020F0502020204030204" pitchFamily="34" charset="0"/>
                <a:cs typeface="Times New Roman" panose="02020603050405020304" pitchFamily="18" charset="0"/>
              </a:rPr>
              <a:t>sydd wedi’i greu gan y Sefydliad Ffiseg i ehangu’r ystod o bobl sy’n astudio ffiseg ar ôl troi’n 16 oed a sicrhau bod yr ystod honno o bobl yn fwy amrywiol</a:t>
            </a:r>
            <a:r>
              <a:rPr lang="en-GB" dirty="0">
                <a:ea typeface="+mn-lt"/>
                <a:cs typeface="+mn-lt"/>
              </a:rPr>
              <a:t>. </a:t>
            </a:r>
            <a:br>
              <a:rPr lang="cy-GB" noProof="0" dirty="0">
                <a:ea typeface="+mn-lt"/>
                <a:cs typeface="+mn-lt"/>
              </a:rPr>
            </a:br>
            <a:endParaRPr lang="cy-GB" noProof="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cy-GB" noProof="0" dirty="0">
                <a:ea typeface="+mn-lt"/>
                <a:cs typeface="+mn-lt"/>
              </a:rPr>
              <a:t>Gall unrhyw fyfyriwr gymryd rhan, a chaiff ceisiadau gan grwpiau eu hannog yn frwd</a:t>
            </a:r>
            <a:r>
              <a:rPr lang="cy-GB" dirty="0">
                <a:ea typeface="+mn-lt"/>
                <a:cs typeface="+mn-lt"/>
              </a:rPr>
              <a:t>. Bydd pob cais sy’n bodloni’r meini prawf yn cael ei dderbyn</a:t>
            </a:r>
            <a:r>
              <a:rPr lang="cy-GB" noProof="0" dirty="0">
                <a:ea typeface="+mn-lt"/>
                <a:cs typeface="+mn-lt"/>
              </a:rPr>
              <a:t>.</a:t>
            </a:r>
            <a:br>
              <a:rPr lang="cy-GB" noProof="0" dirty="0">
                <a:ea typeface="+mn-lt"/>
                <a:cs typeface="+mn-lt"/>
              </a:rPr>
            </a:br>
            <a:endParaRPr lang="cy-GB" noProof="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Bydd panel ysbrydoledig o feirniaid yn dewis y ceisiadau gorau, a bydd un enillydd cyffredinol yn cael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£1,000/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1,200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. Bydd y ddau sy’n ail yn cael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£500/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yr un, a bydd chwe gwobr o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£250/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yn cael eu dyfarnu i gais rhagorol gan rywun o bob oedran, o 11 i 16</a:t>
            </a:r>
            <a:r>
              <a:rPr lang="cy-GB" noProof="0" dirty="0">
                <a:effectLst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cy-GB" b="1" noProof="0" dirty="0">
              <a:ea typeface="+mn-lt"/>
              <a:cs typeface="+mn-lt"/>
            </a:endParaRPr>
          </a:p>
          <a:p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CE452-8032-686A-AAE8-C471D342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Beth </a:t>
            </a:r>
            <a:r>
              <a:rPr lang="en-GB" spc="-30" dirty="0" err="1"/>
              <a:t>yw</a:t>
            </a:r>
            <a:r>
              <a:rPr lang="en-GB" spc="-30" dirty="0"/>
              <a:t> ‘The Eurekas’?</a:t>
            </a:r>
            <a:endParaRPr lang="en-US" sz="2000" dirty="0"/>
          </a:p>
        </p:txBody>
      </p:sp>
      <p:pic>
        <p:nvPicPr>
          <p:cNvPr id="4" name="Picture 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7A89B57-A4F5-7A9F-7FB3-E62B0CAEE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34" y="4549353"/>
            <a:ext cx="1591730" cy="1273384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214F902-6118-80AE-11E5-706DF78AA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7" y="1290193"/>
            <a:ext cx="1012863" cy="977199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35037FE-7581-BDBA-2353-946C5177E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47" y="4197984"/>
            <a:ext cx="1168400" cy="762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F6994A3-AB87-F4DA-1233-73D8DA0BD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6340" y="3256202"/>
            <a:ext cx="1281559" cy="448545"/>
          </a:xfrm>
          <a:prstGeom prst="rect">
            <a:avLst/>
          </a:prstGeom>
        </p:spPr>
      </p:pic>
      <p:pic>
        <p:nvPicPr>
          <p:cNvPr id="8" name="Picture 7" descr="A yellow and black corner&#10;&#10;AI-generated content may be incorrect.">
            <a:extLst>
              <a:ext uri="{FF2B5EF4-FFF2-40B4-BE49-F238E27FC236}">
                <a16:creationId xmlns:a16="http://schemas.microsoft.com/office/drawing/2014/main" id="{277B9810-19AE-7E30-6CEB-F327FBAD5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33" y="1290193"/>
            <a:ext cx="1328329" cy="1281557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2C7264-9CC5-3100-0830-9593EEC13F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8" y="3275116"/>
            <a:ext cx="1168400" cy="1127259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A4E0582-1F95-5F81-E015-027E70C4C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23" y="187612"/>
            <a:ext cx="775890" cy="775890"/>
          </a:xfrm>
          <a:prstGeom prst="rect">
            <a:avLst/>
          </a:prstGeom>
        </p:spPr>
      </p:pic>
      <p:pic>
        <p:nvPicPr>
          <p:cNvPr id="11" name="Picture 10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2BCBC614-21E0-EBA6-3F59-8DB310045D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62" y="-644481"/>
            <a:ext cx="1472245" cy="14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DA6F-026E-8B50-501A-2C1B2F437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5DC271-0F9B-4301-BB72-001224B518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4680404" cy="3418335"/>
          </a:xfrm>
        </p:spPr>
        <p:txBody>
          <a:bodyPr numCol="1" spcCol="360000"/>
          <a:lstStyle/>
          <a:p>
            <a:pPr>
              <a:lnSpc>
                <a:spcPct val="125000"/>
              </a:lnSpc>
            </a:pPr>
            <a:r>
              <a:rPr lang="cy-GB" noProof="0" dirty="0">
                <a:ea typeface="+mn-lt"/>
                <a:cs typeface="+mn-lt"/>
              </a:rPr>
              <a:t>Mae cystadleuaeth ‘The </a:t>
            </a:r>
            <a:r>
              <a:rPr lang="cy-GB" noProof="0" dirty="0" err="1">
                <a:ea typeface="+mn-lt"/>
                <a:cs typeface="+mn-lt"/>
              </a:rPr>
              <a:t>Eurekas</a:t>
            </a:r>
            <a:r>
              <a:rPr lang="cy-GB" noProof="0" dirty="0">
                <a:ea typeface="+mn-lt"/>
                <a:cs typeface="+mn-lt"/>
              </a:rPr>
              <a:t>’ yn ei phumed flwyddyn erbyn hyn, ac mae wedi’i chreu er mwyn hyrwyddo’r ymgyrch Torrwch y Ffiniau a </a:t>
            </a:r>
            <a:r>
              <a:rPr lang="cy-GB" b="1" noProof="0" dirty="0">
                <a:ea typeface="+mn-lt"/>
                <a:cs typeface="+mn-lt"/>
              </a:rPr>
              <a:t>dod â ffiseg yn fyw mewn modd y gall pobl ifanc uniaethu ag ef,</a:t>
            </a:r>
            <a:r>
              <a:rPr lang="cy-GB" noProof="0" dirty="0">
                <a:ea typeface="+mn-lt"/>
                <a:cs typeface="+mn-lt"/>
              </a:rPr>
              <a:t> fel bod y pwnc yn teimlo’n fwy cynhwysol ac yn llai cyfyngol. Y nod yw bod y byd ffiseg maes o </a:t>
            </a:r>
            <a:r>
              <a:rPr lang="cy-GB" noProof="0" dirty="0" err="1">
                <a:ea typeface="+mn-lt"/>
                <a:cs typeface="+mn-lt"/>
              </a:rPr>
              <a:t>law’n</a:t>
            </a:r>
            <a:r>
              <a:rPr lang="cy-GB" noProof="0" dirty="0">
                <a:ea typeface="+mn-lt"/>
                <a:cs typeface="+mn-lt"/>
              </a:rPr>
              <a:t> dod yn </a:t>
            </a:r>
            <a:r>
              <a:rPr lang="cy-GB" b="1" noProof="0" dirty="0">
                <a:ea typeface="+mn-lt"/>
                <a:cs typeface="+mn-lt"/>
              </a:rPr>
              <a:t>fwy amrywiol </a:t>
            </a:r>
            <a:r>
              <a:rPr lang="cy-GB" noProof="0" dirty="0">
                <a:ea typeface="+mn-lt"/>
                <a:cs typeface="+mn-lt"/>
              </a:rPr>
              <a:t>a’i fod yn cyfleu </a:t>
            </a:r>
            <a:r>
              <a:rPr lang="cy-GB" b="1" noProof="0" dirty="0">
                <a:ea typeface="+mn-lt"/>
                <a:cs typeface="+mn-lt"/>
              </a:rPr>
              <a:t>profiad dyfnach o lawer </a:t>
            </a:r>
            <a:r>
              <a:rPr lang="cy-GB" noProof="0" dirty="0">
                <a:ea typeface="+mn-lt"/>
                <a:cs typeface="+mn-lt"/>
              </a:rPr>
              <a:t>ac yn arddangos </a:t>
            </a:r>
            <a:r>
              <a:rPr lang="cy-GB" b="1" noProof="0" dirty="0">
                <a:ea typeface="+mn-lt"/>
                <a:cs typeface="+mn-lt"/>
              </a:rPr>
              <a:t>cymuned sy’n fwy cynhwysol.</a:t>
            </a:r>
            <a:br>
              <a:rPr lang="cy-GB" noProof="0" dirty="0">
                <a:ea typeface="+mn-lt"/>
                <a:cs typeface="+mn-lt"/>
              </a:rPr>
            </a:br>
            <a:endParaRPr lang="cy-GB" noProof="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cy-GB" noProof="0" dirty="0">
                <a:ea typeface="+mn-lt"/>
                <a:cs typeface="+mn-lt"/>
              </a:rPr>
              <a:t>I’r perwyl hwnnw, mae angen i ni chwilio mewn mannau gwahanol i’r rhai y byddem yn chwilio ynddynt fel arfer efallai. Drwy greu cystadleuaeth sy’n dathlu creadigrwydd, diwylliant, cydweithio, amrywiaeth a gweithgarwch a ategir gan themâu ffiseg, ein gobaith yw ennyn diddordeb myfyrwyr yn gynnar, na fyddent wedi dangos diddordeb mewn ffiseg </a:t>
            </a:r>
            <a:r>
              <a:rPr lang="cy-GB" dirty="0">
                <a:ea typeface="+mn-lt"/>
                <a:cs typeface="+mn-lt"/>
              </a:rPr>
              <a:t>o’r blaen efallai, </a:t>
            </a:r>
            <a:r>
              <a:rPr lang="cy-GB" noProof="0" dirty="0">
                <a:ea typeface="+mn-lt"/>
                <a:cs typeface="+mn-lt"/>
              </a:rPr>
              <a:t>a dangos iddynt nad yw’n rhy hwyr; oherwydd </a:t>
            </a:r>
            <a:r>
              <a:rPr lang="cy-GB" b="1" noProof="0" dirty="0">
                <a:ea typeface="+mn-lt"/>
                <a:cs typeface="+mn-lt"/>
              </a:rPr>
              <a:t>ni ddylai’r un myfyriwr sy’n dangos brwdfrydedd a photensial ym maes ffiseg deimlo nad yw ffiseg yn addas iddyn nhw.</a:t>
            </a:r>
          </a:p>
          <a:p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E67BC-3CC5-F660-B953-610A82A9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Pam y </a:t>
            </a:r>
            <a:r>
              <a:rPr lang="en-GB" spc="-30" dirty="0" err="1"/>
              <a:t>mae’n</a:t>
            </a:r>
            <a:r>
              <a:rPr lang="en-GB" spc="-30" dirty="0"/>
              <a:t> </a:t>
            </a:r>
            <a:r>
              <a:rPr lang="en-GB" spc="-30" dirty="0" err="1"/>
              <a:t>bodoli</a:t>
            </a:r>
            <a:r>
              <a:rPr lang="en-GB" spc="-30" dirty="0"/>
              <a:t>?</a:t>
            </a:r>
            <a:endParaRPr lang="en-US" sz="2000" dirty="0"/>
          </a:p>
        </p:txBody>
      </p:sp>
      <p:pic>
        <p:nvPicPr>
          <p:cNvPr id="4" name="Picture 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A8C660F-E75A-07B9-30EF-93B6EE146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4" y="3282443"/>
            <a:ext cx="1367786" cy="1094229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F596A20-6F1D-522F-924A-D423E051E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3" y="822345"/>
            <a:ext cx="1012863" cy="977199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B197396-851A-6FA1-AECF-47AEFDAEA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6" y="41943"/>
            <a:ext cx="1168400" cy="762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7DCB28-5115-B6A9-83EA-489E2DFDB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16" y="2249727"/>
            <a:ext cx="1281559" cy="448545"/>
          </a:xfrm>
          <a:prstGeom prst="rect">
            <a:avLst/>
          </a:prstGeom>
        </p:spPr>
      </p:pic>
      <p:pic>
        <p:nvPicPr>
          <p:cNvPr id="8" name="Picture 7" descr="A yellow and black corner&#10;&#10;AI-generated content may be incorrect.">
            <a:extLst>
              <a:ext uri="{FF2B5EF4-FFF2-40B4-BE49-F238E27FC236}">
                <a16:creationId xmlns:a16="http://schemas.microsoft.com/office/drawing/2014/main" id="{79967772-DE90-0151-2127-6A3CD5F3B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99" y="4258787"/>
            <a:ext cx="2146704" cy="2071116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6E89C6D-846B-70D6-7434-54214C01E8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64" y="-964106"/>
            <a:ext cx="1794107" cy="1730934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6511398-0A46-2A97-155D-0835C7AF1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0" y="3014533"/>
            <a:ext cx="775890" cy="775890"/>
          </a:xfrm>
          <a:prstGeom prst="rect">
            <a:avLst/>
          </a:prstGeom>
        </p:spPr>
      </p:pic>
      <p:pic>
        <p:nvPicPr>
          <p:cNvPr id="11" name="Picture 10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BD230901-385E-B636-1085-492B848D8C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18" y="1134089"/>
            <a:ext cx="1060032" cy="10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70E6ED-5D3C-76DA-7730-3A8557C09FFD}"/>
              </a:ext>
            </a:extLst>
          </p:cNvPr>
          <p:cNvSpPr/>
          <p:nvPr/>
        </p:nvSpPr>
        <p:spPr>
          <a:xfrm>
            <a:off x="536357" y="1772114"/>
            <a:ext cx="4771913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6091BD-7CF2-6F43-8A21-A449B3CE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772114"/>
            <a:ext cx="8156381" cy="70381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  <a:t> NODYN PWYSIG</a:t>
            </a:r>
            <a:b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br>
              <a:rPr lang="en-GB" sz="3600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9B603-FC66-08C4-2342-1D4A183BC21E}"/>
              </a:ext>
            </a:extLst>
          </p:cNvPr>
          <p:cNvSpPr txBox="1"/>
          <p:nvPr/>
        </p:nvSpPr>
        <p:spPr>
          <a:xfrm>
            <a:off x="430152" y="2665929"/>
            <a:ext cx="6913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800" b="0" noProof="0" dirty="0">
                <a:latin typeface="ITC Franklin Gothic Std Book" panose="020B0504030503020204" pitchFamily="34" charset="77"/>
                <a:ea typeface="+mn-lt"/>
                <a:cs typeface="+mn-lt"/>
              </a:rPr>
              <a:t>Rydym am ddenu myfyrwyr sydd ag ystod eang o ddiddordebau, p’un a ydynt yn frwdfrydig ynghylch celf, chwaraeon, cerddoriaeth, neu lenyddiaeth ac iaith, ac rydym am ddal eu sylw mewn ffordd wahanol.</a:t>
            </a:r>
            <a:endParaRPr lang="cy-GB" noProof="0" dirty="0"/>
          </a:p>
        </p:txBody>
      </p:sp>
      <p:pic>
        <p:nvPicPr>
          <p:cNvPr id="10" name="Picture 9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439CF512-01CA-BB9C-EE09-4621EB6A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06FDBB-42F4-06D2-9F7F-D619B63F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188772FF-2D0B-0572-FE1B-4A808865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11BABE-55B4-0732-2946-4EF59455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1" y="4272235"/>
            <a:ext cx="1168400" cy="762000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8E233-D9E3-2710-9F9C-A592809C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245" y="3817513"/>
            <a:ext cx="1169140" cy="1127973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B801554-EB41-818F-1FE9-ACBC24B9E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D35B768-90FD-125B-CD26-358D24967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834" y="4630558"/>
            <a:ext cx="1646875" cy="576406"/>
          </a:xfrm>
          <a:prstGeom prst="rect">
            <a:avLst/>
          </a:prstGeom>
        </p:spPr>
      </p:pic>
      <p:pic>
        <p:nvPicPr>
          <p:cNvPr id="17" name="Picture 16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1AB8FCE2-51CD-3DF6-E22B-7FC5AD884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FFE9ED4-76A7-7B7A-BCC4-15D9F1F38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pic>
        <p:nvPicPr>
          <p:cNvPr id="19" name="Picture 18" descr="A yellow and black corner&#10;&#10;AI-generated content may be incorrect.">
            <a:extLst>
              <a:ext uri="{FF2B5EF4-FFF2-40B4-BE49-F238E27FC236}">
                <a16:creationId xmlns:a16="http://schemas.microsoft.com/office/drawing/2014/main" id="{A5CA2E5D-DEEB-BE6E-FD39-61590B09F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4" y="2675355"/>
            <a:ext cx="1328329" cy="1281557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A4C03B-DBD7-4330-3E24-07EC42E3E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A9C7-917E-D7D3-A400-4AE82EC6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0651E0-5CE7-97E1-28B6-77FF9AD6F5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4965026" cy="3418335"/>
          </a:xfrm>
        </p:spPr>
        <p:txBody>
          <a:bodyPr numCol="1" spcCol="360000"/>
          <a:lstStyle/>
          <a:p>
            <a:pPr>
              <a:lnSpc>
                <a:spcPct val="125000"/>
              </a:lnSpc>
            </a:pPr>
            <a:r>
              <a:rPr lang="cy-GB" noProof="0" dirty="0">
                <a:ea typeface="+mn-lt"/>
                <a:cs typeface="+mn-lt"/>
              </a:rPr>
              <a:t>Boed yn fideo, yn recordiad sain, yn ddarn o gelf, yn gerflun neu hyd yn oed yn ddarn o farddoniaeth, bydd Torrwch y Ffiniau yn ystyried pob cais ac yn gwrando ar bob cais a gyflwynir i ni drwy </a:t>
            </a:r>
            <a:r>
              <a:rPr lang="cy-GB" b="1" noProof="0" dirty="0">
                <a:ea typeface="+mn-lt"/>
                <a:cs typeface="+mn-lt"/>
              </a:rPr>
              <a:t>wefan </a:t>
            </a:r>
            <a:r>
              <a:rPr lang="cy-GB" noProof="0" dirty="0">
                <a:ea typeface="+mn-lt"/>
                <a:cs typeface="+mn-lt"/>
              </a:rPr>
              <a:t>‘The </a:t>
            </a:r>
            <a:r>
              <a:rPr lang="cy-GB" noProof="0" dirty="0" err="1">
                <a:ea typeface="+mn-lt"/>
                <a:cs typeface="+mn-lt"/>
              </a:rPr>
              <a:t>Eurekas</a:t>
            </a:r>
            <a:r>
              <a:rPr lang="cy-GB" noProof="0" dirty="0">
                <a:ea typeface="+mn-lt"/>
                <a:cs typeface="+mn-lt"/>
              </a:rPr>
              <a:t>’.</a:t>
            </a:r>
            <a:endParaRPr lang="cy-GB" b="1" noProof="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cy-GB" noProof="0" dirty="0">
                <a:ea typeface="+mn-lt"/>
                <a:cs typeface="+mn-lt"/>
              </a:rPr>
              <a:t>Rydym am weld ceisiadau sy’n dangos myfyrwyr yn rhyngweithio â ffiseg mewn modd creadigol sydd </a:t>
            </a:r>
            <a:r>
              <a:rPr lang="cy-GB" noProof="0" dirty="0" err="1">
                <a:ea typeface="+mn-lt"/>
                <a:cs typeface="+mn-lt"/>
              </a:rPr>
              <a:t>efallai’n</a:t>
            </a:r>
            <a:r>
              <a:rPr lang="cy-GB" noProof="0" dirty="0">
                <a:ea typeface="+mn-lt"/>
                <a:cs typeface="+mn-lt"/>
              </a:rPr>
              <a:t> annisgwyl. Mae pawb yn frwdfrydig ynghylch rhywbeth. Efallai eu bod yn frwdfrydig ynghylch celf, chwaraeon, cerddoriaeth, gemau cyfrifiadurol neu rywbeth arall – ond bydd ffiseg yn rhan fawr o sut y mae’r peth hwnnw’n digwydd. Neu efallai eu bod yn frwdfrydig ynghylch problem neu achos penodol – boed yn rhywbeth byd-eang neu’n rhywbeth y maent yn ei wynebu </a:t>
            </a:r>
            <a:r>
              <a:rPr lang="cy-GB" dirty="0">
                <a:ea typeface="+mn-lt"/>
                <a:cs typeface="+mn-lt"/>
              </a:rPr>
              <a:t>bob dydd</a:t>
            </a:r>
            <a:r>
              <a:rPr lang="cy-GB" noProof="0" dirty="0">
                <a:ea typeface="+mn-lt"/>
                <a:cs typeface="+mn-lt"/>
              </a:rPr>
              <a:t>. Rydym am iddynt ystyried sut y mae ffiseg yn rhan o’r ateb iddo. Neu efallai eu bod yn edmygu rhywun enwog – bydd ffiseg wedi helpu’r person hwnnw i gyrraedd y man lle y mae heddiw.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4B3D39-9E47-3765-4CF2-FD18C65B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Beth yr </a:t>
            </a:r>
            <a:r>
              <a:rPr lang="en-GB" spc="-30" dirty="0" err="1"/>
              <a:t>ydym</a:t>
            </a:r>
            <a:r>
              <a:rPr lang="en-GB" spc="-30" dirty="0"/>
              <a:t> </a:t>
            </a:r>
            <a:r>
              <a:rPr lang="en-GB" spc="-30" dirty="0" err="1"/>
              <a:t>yn</a:t>
            </a:r>
            <a:r>
              <a:rPr lang="en-GB" spc="-30" dirty="0"/>
              <a:t> </a:t>
            </a:r>
            <a:r>
              <a:rPr lang="en-GB" spc="-30" dirty="0" err="1"/>
              <a:t>gofyn</a:t>
            </a:r>
            <a:r>
              <a:rPr lang="en-GB" spc="-30" dirty="0"/>
              <a:t> </a:t>
            </a:r>
            <a:r>
              <a:rPr lang="en-GB" spc="-30" dirty="0" err="1"/>
              <a:t>i</a:t>
            </a:r>
            <a:r>
              <a:rPr lang="en-GB" spc="-30" dirty="0"/>
              <a:t> </a:t>
            </a:r>
            <a:r>
              <a:rPr lang="en-GB" spc="-30" dirty="0" err="1"/>
              <a:t>fyfyrwyr</a:t>
            </a:r>
            <a:r>
              <a:rPr lang="en-GB" spc="-30" dirty="0"/>
              <a:t> </a:t>
            </a:r>
            <a:r>
              <a:rPr lang="en-GB" spc="-30" dirty="0" err="1"/>
              <a:t>ei</a:t>
            </a:r>
            <a:r>
              <a:rPr lang="en-GB" spc="-30" dirty="0"/>
              <a:t> </a:t>
            </a:r>
            <a:r>
              <a:rPr lang="en-GB" spc="-30" dirty="0" err="1"/>
              <a:t>wneud</a:t>
            </a:r>
            <a:r>
              <a:rPr lang="en-GB" spc="-30" dirty="0"/>
              <a:t>?</a:t>
            </a:r>
            <a:endParaRPr lang="en-US" sz="2000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B5C5DAA-AEFB-A9F0-2EFD-C165430EC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8" y="3943302"/>
            <a:ext cx="775890" cy="775890"/>
          </a:xfrm>
          <a:prstGeom prst="rect">
            <a:avLst/>
          </a:prstGeom>
        </p:spPr>
      </p:pic>
      <p:pic>
        <p:nvPicPr>
          <p:cNvPr id="19" name="Picture 18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A428F3AE-0EFD-A5C1-52C0-7315A8ACF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7" y="4227661"/>
            <a:ext cx="1591730" cy="1273384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0B3070-48F7-C652-6058-B5F780A05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7" y="1290193"/>
            <a:ext cx="1012863" cy="977199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5344E0-12C8-A8AE-22B6-CD1D5C307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72" y="3789229"/>
            <a:ext cx="1168400" cy="762000"/>
          </a:xfrm>
          <a:prstGeom prst="rect">
            <a:avLst/>
          </a:prstGeom>
        </p:spPr>
      </p:pic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7CB512-37F8-25F9-939C-B54184EE9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0904" y="3840250"/>
            <a:ext cx="1281559" cy="448545"/>
          </a:xfrm>
          <a:prstGeom prst="rect">
            <a:avLst/>
          </a:prstGeom>
        </p:spPr>
      </p:pic>
      <p:pic>
        <p:nvPicPr>
          <p:cNvPr id="23" name="Picture 22" descr="A yellow and black corner&#10;&#10;AI-generated content may be incorrect.">
            <a:extLst>
              <a:ext uri="{FF2B5EF4-FFF2-40B4-BE49-F238E27FC236}">
                <a16:creationId xmlns:a16="http://schemas.microsoft.com/office/drawing/2014/main" id="{DE211A8A-51E0-5700-B779-4C081881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66" y="1531713"/>
            <a:ext cx="1328329" cy="1281557"/>
          </a:xfrm>
          <a:prstGeom prst="rect">
            <a:avLst/>
          </a:prstGeom>
        </p:spPr>
      </p:pic>
      <p:pic>
        <p:nvPicPr>
          <p:cNvPr id="24" name="Picture 2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D449334-CDFA-385A-E929-D83DA2130A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48" y="3275116"/>
            <a:ext cx="1168400" cy="1127259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C036E11-12F1-B585-8D90-E431118D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70" y="180550"/>
            <a:ext cx="775890" cy="775890"/>
          </a:xfrm>
          <a:prstGeom prst="rect">
            <a:avLst/>
          </a:prstGeom>
        </p:spPr>
      </p:pic>
      <p:pic>
        <p:nvPicPr>
          <p:cNvPr id="26" name="Picture 25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F69A1BEA-05E3-6CBC-851D-243321790E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62" y="-644481"/>
            <a:ext cx="1472245" cy="14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6E81E0-BF9D-FF9D-9BCB-5C9D504011E8}"/>
              </a:ext>
            </a:extLst>
          </p:cNvPr>
          <p:cNvSpPr/>
          <p:nvPr/>
        </p:nvSpPr>
        <p:spPr>
          <a:xfrm>
            <a:off x="7384942" y="4583875"/>
            <a:ext cx="1759058" cy="559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315DDB-8912-D691-8255-F6328593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7291AB-276F-99F4-1CEE-C3327860D98F}"/>
              </a:ext>
            </a:extLst>
          </p:cNvPr>
          <p:cNvSpPr txBox="1"/>
          <p:nvPr/>
        </p:nvSpPr>
        <p:spPr>
          <a:xfrm>
            <a:off x="463913" y="524441"/>
            <a:ext cx="692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noProof="0" dirty="0">
                <a:effectLst/>
                <a:latin typeface="ITC Franklin Gothic Std Book" panose="020B0504030503020204" pitchFamily="34" charset="77"/>
              </a:rPr>
              <a:t>Gall y cais fod ar unrhyw ffurf, a rhaid iddo ateb y cwestiwn canlynol:</a:t>
            </a:r>
          </a:p>
        </p:txBody>
      </p:sp>
      <p:pic>
        <p:nvPicPr>
          <p:cNvPr id="13" name="Picture 12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E197454-23B5-7997-8BF0-BD72AC008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66" y="-1157871"/>
            <a:ext cx="2552466" cy="2041973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C9F6A43-912B-44AB-9D20-21A095DFA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75" y="990411"/>
            <a:ext cx="1016840" cy="981036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4DEF17C-FB7A-AD8D-163F-6366E730F3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1" y="777455"/>
            <a:ext cx="756631" cy="493455"/>
          </a:xfrm>
          <a:prstGeom prst="rect">
            <a:avLst/>
          </a:prstGeom>
        </p:spPr>
      </p:pic>
      <p:pic>
        <p:nvPicPr>
          <p:cNvPr id="18" name="Picture 17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BD0E3590-2436-EAB5-5B9C-FB336FF79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8" y="4070773"/>
            <a:ext cx="2015881" cy="1944899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170963-FC0D-2F18-FCFA-D89AF1451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90" y="3785096"/>
            <a:ext cx="761390" cy="496559"/>
          </a:xfrm>
          <a:prstGeom prst="rect">
            <a:avLst/>
          </a:prstGeom>
        </p:spPr>
      </p:pic>
      <p:pic>
        <p:nvPicPr>
          <p:cNvPr id="20" name="Picture 19" descr="A yellow and black corner&#10;&#10;AI-generated content may be incorrect.">
            <a:extLst>
              <a:ext uri="{FF2B5EF4-FFF2-40B4-BE49-F238E27FC236}">
                <a16:creationId xmlns:a16="http://schemas.microsoft.com/office/drawing/2014/main" id="{65018AEF-720F-A97A-1886-1D9305F6F8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71" y="3425720"/>
            <a:ext cx="1138993" cy="1098888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66653E8-E1EC-3ECF-59E6-4395B4257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69" y="-426799"/>
            <a:ext cx="1168400" cy="1127259"/>
          </a:xfrm>
          <a:prstGeom prst="rect">
            <a:avLst/>
          </a:prstGeom>
        </p:spPr>
      </p:pic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2C1517-11F9-221F-A6A6-885D324DE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7" y="3738724"/>
            <a:ext cx="775890" cy="7758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7990E-DDAB-0F47-AAF4-E04386518521}"/>
              </a:ext>
            </a:extLst>
          </p:cNvPr>
          <p:cNvSpPr/>
          <p:nvPr/>
        </p:nvSpPr>
        <p:spPr>
          <a:xfrm>
            <a:off x="593457" y="2464231"/>
            <a:ext cx="8193028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3CE0D-91D5-3FEC-4483-ED334A5BF412}"/>
              </a:ext>
            </a:extLst>
          </p:cNvPr>
          <p:cNvSpPr/>
          <p:nvPr/>
        </p:nvSpPr>
        <p:spPr>
          <a:xfrm>
            <a:off x="593457" y="1557580"/>
            <a:ext cx="7278628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F61154-38C9-299B-08B0-7880827E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94" y="777455"/>
            <a:ext cx="8106560" cy="324522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>
                <a:ea typeface="+mn-lt"/>
                <a:cs typeface="+mn-lt"/>
              </a:rPr>
              <a:t>Sut y gall </a:t>
            </a:r>
            <a:r>
              <a:rPr lang="en-GB" dirty="0" err="1">
                <a:ea typeface="+mn-lt"/>
                <a:cs typeface="+mn-lt"/>
              </a:rPr>
              <a:t>ffiseg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helpu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baratoi</a:t>
            </a:r>
            <a:r>
              <a:rPr lang="en-GB" dirty="0">
                <a:ea typeface="+mn-lt"/>
                <a:cs typeface="+mn-lt"/>
              </a:rPr>
              <a:t> </a:t>
            </a:r>
            <a:br>
              <a:rPr lang="en-GB" dirty="0">
                <a:ea typeface="+mn-lt"/>
                <a:cs typeface="+mn-lt"/>
              </a:rPr>
            </a:b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eich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cartref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ar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gyfer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y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dyfodol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7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1D57-ADCF-59BA-05C0-985DF3FD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2750-568E-E184-6CA3-292B1902BD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numCol="1" spcCol="360000"/>
          <a:lstStyle/>
          <a:p>
            <a:r>
              <a:rPr lang="cy-GB" sz="1100" noProof="0" dirty="0"/>
              <a:t>Y llynedd, roeddem yn falch iawn o gael cannoedd o geisiadau a oedd yn dangos i ni bod pobl ifanc yn llawn creadigrwydd a syniadau. Mae cymaint ohonynt yn ffisegwyr naturiol – ac mae’n bosibl nad oeddent yn sylweddoli hynny cyn iddynt gymryd rhan yn ‘The </a:t>
            </a:r>
            <a:r>
              <a:rPr lang="cy-GB" sz="1100" noProof="0" dirty="0" err="1"/>
              <a:t>Eurekas</a:t>
            </a:r>
            <a:r>
              <a:rPr lang="cy-GB" sz="1100" noProof="0" dirty="0"/>
              <a:t>’.</a:t>
            </a:r>
          </a:p>
          <a:p>
            <a:r>
              <a:rPr lang="cy-GB" sz="1100" noProof="0" dirty="0"/>
              <a:t>Eleni, gyda thema newydd sbon a gwobrau </a:t>
            </a:r>
            <a:r>
              <a:rPr lang="cy-GB" sz="1100" dirty="0"/>
              <a:t>gwell i’w hennill</a:t>
            </a:r>
            <a:r>
              <a:rPr lang="cy-GB" sz="1100" noProof="0" dirty="0"/>
              <a:t>, rydym am ehangu’r gystadleuaeth fel bod mwy o fyfyrwyr ar draws y DU ac Iwerddon yn gallu cymryd rhan ynddi a dechrau meddwl yn wahanol am ffiseg – fel pwnc sy’n gallu bod yn greadigol, yn gydweithredol, yn actif ac yn ymarferol hefyd.</a:t>
            </a:r>
          </a:p>
          <a:p>
            <a:r>
              <a:rPr lang="cy-GB" sz="1100" noProof="0" dirty="0"/>
              <a:t>Byddem wrth ein bodd pe gallech </a:t>
            </a:r>
            <a:r>
              <a:rPr lang="cy-GB" sz="1100" b="1" noProof="0" dirty="0"/>
              <a:t>ledaenu’r gair am ‘The </a:t>
            </a:r>
            <a:r>
              <a:rPr lang="cy-GB" sz="1100" b="1" noProof="0" dirty="0" err="1"/>
              <a:t>Eurekas</a:t>
            </a:r>
            <a:r>
              <a:rPr lang="cy-GB" sz="1100" b="1" noProof="0" dirty="0"/>
              <a:t>’ </a:t>
            </a:r>
            <a:r>
              <a:rPr lang="cy-GB" sz="1100" noProof="0" dirty="0"/>
              <a:t>drwy rannu’r ymgyrch ar draws eich sianelau ar-lein. Mae gennym ddeunyddiau gwych y gallwch eu lawrlwytho a’u rhannu:</a:t>
            </a:r>
            <a:br>
              <a:rPr lang="cy-GB" sz="1100" noProof="0" dirty="0"/>
            </a:br>
            <a:endParaRPr lang="cy-GB" sz="1100" noProof="0" dirty="0"/>
          </a:p>
          <a:p>
            <a:br>
              <a:rPr lang="cy-GB" sz="1100" noProof="0" dirty="0"/>
            </a:br>
            <a:endParaRPr lang="cy-GB" noProof="0" dirty="0"/>
          </a:p>
          <a:p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89704-0CB4-AFC1-31CC-835BCA7C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Sut </a:t>
            </a:r>
            <a:r>
              <a:rPr lang="en-US" sz="2400" dirty="0" err="1"/>
              <a:t>mae</a:t>
            </a:r>
            <a:r>
              <a:rPr lang="en-US" sz="2400" dirty="0"/>
              <a:t> </a:t>
            </a:r>
            <a:r>
              <a:rPr lang="en-US" sz="2400" dirty="0" err="1"/>
              <a:t>cymryd</a:t>
            </a:r>
            <a:r>
              <a:rPr lang="en-US" sz="2400" dirty="0"/>
              <a:t> </a:t>
            </a:r>
            <a:r>
              <a:rPr lang="en-US" sz="2400" dirty="0" err="1"/>
              <a:t>rhan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400FE-AF33-AC70-BAF2-FA711A614FB1}"/>
              </a:ext>
            </a:extLst>
          </p:cNvPr>
          <p:cNvSpPr txBox="1"/>
          <p:nvPr/>
        </p:nvSpPr>
        <p:spPr>
          <a:xfrm>
            <a:off x="308489" y="4335988"/>
            <a:ext cx="6570633" cy="51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y-GB" sz="1100" dirty="0">
                <a:latin typeface="ITC Franklin Gothic Std Book" panose="020B0504030503020204" pitchFamily="34" charset="77"/>
              </a:rPr>
              <a:t>Mae croeso i chi gysylltu â ni yn 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limitless@iop.org</a:t>
            </a:r>
            <a:r>
              <a:rPr lang="cy-GB" sz="1100" noProof="0" dirty="0">
                <a:latin typeface="ITC Franklin Gothic Std Book" panose="020B0504030503020204" pitchFamily="34" charset="77"/>
              </a:rPr>
              <a:t> os oes gennych unrhyw ymholiadau neu os hoffech greu partneriaeth ar gyfryngau cymdeithasol. Ewch i’r wefan 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theeurekas.co.uk </a:t>
            </a:r>
            <a:r>
              <a:rPr lang="cy-GB" sz="1100" noProof="0" dirty="0">
                <a:latin typeface="ITC Franklin Gothic Std Book" panose="020B0504030503020204" pitchFamily="34" charset="77"/>
              </a:rPr>
              <a:t>i gael rhagor o wybodaeth.</a:t>
            </a:r>
          </a:p>
        </p:txBody>
      </p:sp>
      <p:pic>
        <p:nvPicPr>
          <p:cNvPr id="18" name="Picture 17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5502E38-51EA-BBC3-330A-BA43FB3ED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7" y="-819447"/>
            <a:ext cx="1919243" cy="1535395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279104-369F-1464-AF9D-12446B620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4" y="3974493"/>
            <a:ext cx="385259" cy="385259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6AE9C4-5FD1-0D29-0963-905D4D77F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9" y="194675"/>
            <a:ext cx="852947" cy="556270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22D4E0C-C89A-97CA-3B92-7C3C5682C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70" y="2835286"/>
            <a:ext cx="1646875" cy="576406"/>
          </a:xfrm>
          <a:prstGeom prst="rect">
            <a:avLst/>
          </a:prstGeom>
        </p:spPr>
      </p:pic>
      <p:pic>
        <p:nvPicPr>
          <p:cNvPr id="22" name="Picture 2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58EB6B06-9BB2-1147-F70F-450CCBA40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05" y="246924"/>
            <a:ext cx="1439418" cy="4690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4FD38A-1677-E59D-1542-1511E3779446}"/>
              </a:ext>
            </a:extLst>
          </p:cNvPr>
          <p:cNvSpPr txBox="1"/>
          <p:nvPr/>
        </p:nvSpPr>
        <p:spPr>
          <a:xfrm>
            <a:off x="391883" y="2765233"/>
            <a:ext cx="6138738" cy="73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y-GB" sz="1100" b="1" noProof="0" dirty="0">
                <a:latin typeface="ITC Franklin Gothic Std Book" panose="020B0504030503020204" pitchFamily="34" charset="77"/>
              </a:rPr>
              <a:t>Awgrymiadau ynghylch negeseuon </a:t>
            </a:r>
            <a:r>
              <a:rPr lang="cy-GB" sz="1100" b="1" noProof="0">
                <a:latin typeface="ITC Franklin Gothic Std Book" panose="020B0504030503020204" pitchFamily="34" charset="77"/>
              </a:rPr>
              <a:t>ar gyfer cyfryngau 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cymdeithasol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y-GB" sz="1100" b="1" noProof="0" dirty="0">
                <a:latin typeface="ITC Franklin Gothic Std Book" panose="020B0504030503020204" pitchFamily="34" charset="77"/>
              </a:rPr>
              <a:t>Graffeg sy’n barod i’w defnyddio ar Facebook,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Bluesky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,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LinkedIn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 ac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Instagram</a:t>
            </a:r>
            <a:endParaRPr lang="cy-GB" sz="1100" b="1" noProof="0" dirty="0">
              <a:latin typeface="ITC Franklin Gothic Std Book" panose="020B0504030503020204" pitchFamily="34" charset="77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y-GB" sz="1100" b="1" noProof="0" dirty="0">
                <a:latin typeface="ITC Franklin Gothic Std Book" panose="020B0504030503020204" pitchFamily="34" charset="77"/>
              </a:rPr>
              <a:t>Fideo ‘The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Eurekas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’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3EC3A5-3185-2186-F082-40313BF86C97}"/>
              </a:ext>
            </a:extLst>
          </p:cNvPr>
          <p:cNvSpPr txBox="1"/>
          <p:nvPr/>
        </p:nvSpPr>
        <p:spPr>
          <a:xfrm>
            <a:off x="391882" y="3550610"/>
            <a:ext cx="6487239" cy="73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y-GB" sz="1100" noProof="0" dirty="0">
                <a:latin typeface="ITC Franklin Gothic Std Book" panose="020B0504030503020204" pitchFamily="34" charset="77"/>
              </a:rPr>
              <a:t>A byddem yn ddiolchgar pe baech yn annog aelodau eich rhwydwaith i ymuno â ni hefyd drwy ofyn iddynt: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y-GB" sz="1100" b="1" noProof="0" dirty="0">
                <a:latin typeface="ITC Franklin Gothic Std Book" panose="020B0504030503020204" pitchFamily="34" charset="77"/>
              </a:rPr>
              <a:t>Gofrestru ar gyfer ein llythyr newyddion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y-GB" sz="1100" b="1" noProof="0" dirty="0">
                <a:latin typeface="ITC Franklin Gothic Std Book" panose="020B0504030503020204" pitchFamily="34" charset="77"/>
              </a:rPr>
              <a:t>Dilyn cyfrifon y Sefydliad Ffiseg ar gyfryngau cymdeithasol (Facebook,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BlueSky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,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LinkedIn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, </a:t>
            </a:r>
            <a:r>
              <a:rPr lang="cy-GB" sz="1100" b="1" noProof="0" dirty="0" err="1">
                <a:latin typeface="ITC Franklin Gothic Std Book" panose="020B0504030503020204" pitchFamily="34" charset="77"/>
              </a:rPr>
              <a:t>Instagram</a:t>
            </a:r>
            <a:r>
              <a:rPr lang="cy-GB" sz="1100" b="1" noProof="0" dirty="0">
                <a:latin typeface="ITC Franklin Gothic Std Book" panose="020B0504030503020204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6803593"/>
      </p:ext>
    </p:extLst>
  </p:cSld>
  <p:clrMapOvr>
    <a:masterClrMapping/>
  </p:clrMapOvr>
</p:sld>
</file>

<file path=ppt/theme/theme1.xml><?xml version="1.0" encoding="utf-8"?>
<a:theme xmlns:a="http://schemas.openxmlformats.org/drawingml/2006/main" name="IoP Them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8D2779"/>
      </a:lt2>
      <a:accent1>
        <a:srgbClr val="D53C73"/>
      </a:accent1>
      <a:accent2>
        <a:srgbClr val="EA7105"/>
      </a:accent2>
      <a:accent3>
        <a:srgbClr val="FDC300"/>
      </a:accent3>
      <a:accent4>
        <a:srgbClr val="18205C"/>
      </a:accent4>
      <a:accent5>
        <a:srgbClr val="8D2779"/>
      </a:accent5>
      <a:accent6>
        <a:srgbClr val="FFFFFF"/>
      </a:accent6>
      <a:hlink>
        <a:srgbClr val="BF1B0F"/>
      </a:hlink>
      <a:folHlink>
        <a:srgbClr val="BF1B0F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stitute of Physics PPT_Feb 2021" id="{1821851C-D2CE-614A-B790-DAA3E29DFFA0}" vid="{3EE44765-858D-3644-BD79-B015D9DA47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IoP Theme</Template>
  <TotalTime>12856</TotalTime>
  <Words>900</Words>
  <Application>Microsoft Office PowerPoint</Application>
  <PresentationFormat>Sioe Ar-sgrin (16:9)</PresentationFormat>
  <Paragraphs>33</Paragraphs>
  <Slides>8</Slides>
  <Notes>3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ITC Franklin Gothic Std Book</vt:lpstr>
      <vt:lpstr>IoP Theme</vt:lpstr>
      <vt:lpstr>Pecyn cymorth i  gefnogwyr 2026</vt:lpstr>
      <vt:lpstr>Pecyn cymorth ‘The Eurekas’ 2026 </vt:lpstr>
      <vt:lpstr>Beth yw ‘The Eurekas’?</vt:lpstr>
      <vt:lpstr>Pam y mae’n bodoli?</vt:lpstr>
      <vt:lpstr> NODYN PWYSIG  </vt:lpstr>
      <vt:lpstr>Beth yr ydym yn gofyn i fyfyrwyr ei wneud?</vt:lpstr>
      <vt:lpstr>Sut y gall ffiseg helpu i baratoi  eich cartref ar gyfer y dyfodol?</vt:lpstr>
      <vt:lpstr>Sut mae cymryd rhan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 on cover page over three lines max</dc:title>
  <dc:creator>Sophie Newton</dc:creator>
  <cp:lastModifiedBy>Heledd Williams</cp:lastModifiedBy>
  <cp:revision>68</cp:revision>
  <cp:lastPrinted>2026-03-11T15:13:52Z</cp:lastPrinted>
  <dcterms:created xsi:type="dcterms:W3CDTF">2024-01-10T15:57:21Z</dcterms:created>
  <dcterms:modified xsi:type="dcterms:W3CDTF">2026-03-11T15:24:34Z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147aac-5ab8-4961-87d1-d9764ab55b3e_Enabled">
    <vt:lpwstr>true</vt:lpwstr>
  </property>
  <property fmtid="{D5CDD505-2E9C-101B-9397-08002B2CF9AE}" pid="3" name="MSIP_Label_a4147aac-5ab8-4961-87d1-d9764ab55b3e_SetDate">
    <vt:lpwstr>2026-02-25T15:49:49Z</vt:lpwstr>
  </property>
  <property fmtid="{D5CDD505-2E9C-101B-9397-08002B2CF9AE}" pid="4" name="MSIP_Label_a4147aac-5ab8-4961-87d1-d9764ab55b3e_Method">
    <vt:lpwstr>Standard</vt:lpwstr>
  </property>
  <property fmtid="{D5CDD505-2E9C-101B-9397-08002B2CF9AE}" pid="5" name="MSIP_Label_a4147aac-5ab8-4961-87d1-d9764ab55b3e_Name">
    <vt:lpwstr>Unrestricted</vt:lpwstr>
  </property>
  <property fmtid="{D5CDD505-2E9C-101B-9397-08002B2CF9AE}" pid="6" name="MSIP_Label_a4147aac-5ab8-4961-87d1-d9764ab55b3e_SiteId">
    <vt:lpwstr>8b8986af-18bb-4882-a149-fa5a3dd1f995</vt:lpwstr>
  </property>
  <property fmtid="{D5CDD505-2E9C-101B-9397-08002B2CF9AE}" pid="7" name="MSIP_Label_a4147aac-5ab8-4961-87d1-d9764ab55b3e_ActionId">
    <vt:lpwstr>13a0be7b-5a61-411c-8562-76429282be38</vt:lpwstr>
  </property>
  <property fmtid="{D5CDD505-2E9C-101B-9397-08002B2CF9AE}" pid="8" name="MSIP_Label_a4147aac-5ab8-4961-87d1-d9764ab55b3e_ContentBits">
    <vt:lpwstr>0</vt:lpwstr>
  </property>
  <property fmtid="{D5CDD505-2E9C-101B-9397-08002B2CF9AE}" pid="9" name="MSIP_Label_a4147aac-5ab8-4961-87d1-d9764ab55b3e_Tag">
    <vt:lpwstr>50, 3, 0, 1</vt:lpwstr>
  </property>
</Properties>
</file>