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302" r:id="rId5"/>
    <p:sldId id="358" r:id="rId6"/>
    <p:sldId id="368" r:id="rId7"/>
    <p:sldId id="359" r:id="rId8"/>
    <p:sldId id="360" r:id="rId9"/>
    <p:sldId id="369" r:id="rId10"/>
    <p:sldId id="370" r:id="rId11"/>
    <p:sldId id="362" r:id="rId12"/>
    <p:sldId id="363" r:id="rId13"/>
    <p:sldId id="364" r:id="rId14"/>
    <p:sldId id="365" r:id="rId15"/>
    <p:sldId id="366" r:id="rId16"/>
    <p:sldId id="36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C3B061C3-8F52-4F49-87B7-5DDA3E5AE7EE}">
          <p14:sldIdLst>
            <p14:sldId id="302"/>
          </p14:sldIdLst>
        </p14:section>
        <p14:section name="Content" id="{8DC65111-6918-4BC1-BBE1-0254D861BFB9}">
          <p14:sldIdLst>
            <p14:sldId id="358"/>
            <p14:sldId id="368"/>
            <p14:sldId id="359"/>
            <p14:sldId id="360"/>
            <p14:sldId id="369"/>
            <p14:sldId id="370"/>
            <p14:sldId id="362"/>
            <p14:sldId id="363"/>
            <p14:sldId id="364"/>
            <p14:sldId id="365"/>
            <p14:sldId id="366"/>
            <p14:sldId id="367"/>
          </p14:sldIdLst>
        </p14:section>
        <p14:section name="Section Header" id="{512E78DC-8A83-4FC2-A6F3-418CEEE04FFC}">
          <p14:sldIdLst/>
        </p14:section>
        <p14:section name="Quotes/Statements" id="{B1D4EE9D-D70C-4E88-87B9-07D0586363C2}">
          <p14:sldIdLst/>
        </p14:section>
        <p14:section name="Tables and graphs" id="{13DF8F3F-E857-499F-A8C7-2506FDDF83AB}">
          <p14:sldIdLst/>
        </p14:section>
        <p14:section name="Thank You / End Slide" id="{EF6D53E0-9C77-45B6-BCC3-AECABA732B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13"/>
    <a:srgbClr val="ED1C24"/>
    <a:srgbClr val="ED1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6" autoAdjust="0"/>
    <p:restoredTop sz="94660"/>
  </p:normalViewPr>
  <p:slideViewPr>
    <p:cSldViewPr snapToGrid="0">
      <p:cViewPr>
        <p:scale>
          <a:sx n="143" d="100"/>
          <a:sy n="143" d="100"/>
        </p:scale>
        <p:origin x="920" y="61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4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8CE88-2F2C-7748-95E7-C310FEBD56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34ABF-31B0-3D4E-8F90-B71312259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51C4-2D0B-D646-84CD-C8183F9F886D}" type="datetimeFigureOut">
              <a:rPr lang="en-US" smtClean="0"/>
              <a:pPr/>
              <a:t>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6FC53-F433-E64F-B25C-9296B138A0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66C55-F943-6041-A2C1-2FDC427A8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DD33C-6564-0B41-A9B0-14BCD17AB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3CEF-2CD6-4F96-955C-4BA8D3413BA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E3412-76D4-4718-950C-B7CB8C80B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8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274AA-ADCC-7E8A-A4F7-FAD25CE5A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89C63-96C5-885D-45D8-84BBEF29E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ECEC9-E170-184E-A118-2CD8B117C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BECE1-FCC1-C52F-21A4-BE8A09617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yellow and black pattern&#10;&#10;AI-generated content may be incorrect.">
            <a:extLst>
              <a:ext uri="{FF2B5EF4-FFF2-40B4-BE49-F238E27FC236}">
                <a16:creationId xmlns:a16="http://schemas.microsoft.com/office/drawing/2014/main" id="{482F6E8F-57D2-471A-E451-95664C8CF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AB86DE-600F-65E8-B804-40B4D88FCDC4}"/>
              </a:ext>
            </a:extLst>
          </p:cNvPr>
          <p:cNvGrpSpPr/>
          <p:nvPr userDrawn="1"/>
        </p:nvGrpSpPr>
        <p:grpSpPr>
          <a:xfrm>
            <a:off x="0" y="649357"/>
            <a:ext cx="9144000" cy="3896139"/>
            <a:chOff x="1634246" y="1023950"/>
            <a:chExt cx="7305551" cy="3112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09627B-4690-62BF-4969-1BEB34B7F27F}"/>
                </a:ext>
              </a:extLst>
            </p:cNvPr>
            <p:cNvSpPr/>
            <p:nvPr userDrawn="1"/>
          </p:nvSpPr>
          <p:spPr>
            <a:xfrm>
              <a:off x="1634246" y="1023950"/>
              <a:ext cx="7305551" cy="311279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ITC Franklin Gothic Std Book" panose="020B0504030503020204" pitchFamily="34" charset="77"/>
              </a:endParaRPr>
            </a:p>
          </p:txBody>
        </p:sp>
        <p:pic>
          <p:nvPicPr>
            <p:cNvPr id="7" name="Picture 6" descr="A yellow and black sign&#10;&#10;AI-generated content may be incorrect.">
              <a:extLst>
                <a:ext uri="{FF2B5EF4-FFF2-40B4-BE49-F238E27FC236}">
                  <a16:creationId xmlns:a16="http://schemas.microsoft.com/office/drawing/2014/main" id="{6ECCC978-4130-07E6-5B4F-0866EA2F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450" y="1583091"/>
              <a:ext cx="5369142" cy="1953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7" y="371129"/>
            <a:ext cx="3746004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456565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80" y="1347824"/>
            <a:ext cx="3770888" cy="302695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Two columns for a lot of text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76A163-AECC-8045-A638-B7D5E050F0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5095" y="889560"/>
            <a:ext cx="1501762" cy="348690"/>
          </a:xfrm>
          <a:prstGeom prst="rect">
            <a:avLst/>
          </a:prstGeom>
          <a:solidFill>
            <a:schemeClr val="tx1"/>
          </a:solidFill>
        </p:spPr>
        <p:txBody>
          <a:bodyPr lIns="0" rIns="0" anchor="t"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 Sub Header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D83775D-4554-838D-96E3-C6DC49DF6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835152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 – Add an </a:t>
            </a:r>
            <a:br>
              <a:rPr lang="en-US" dirty="0"/>
            </a:br>
            <a:r>
              <a:rPr lang="en-US" dirty="0"/>
              <a:t>image in the back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B3F158-ED70-E4BE-045C-9143F4C6F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619" y="762000"/>
            <a:ext cx="6921030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0C8DA8-4A17-B73B-B497-A87EA19EF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05481"/>
            <a:ext cx="4943902" cy="373791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5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28081F-90D4-F7F2-DDC5-584C30CFC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605482"/>
            <a:ext cx="5157304" cy="349979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5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4E52D1-5DFC-293C-6158-6AF40ACF4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73227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 – Add an </a:t>
            </a:r>
            <a:br>
              <a:rPr lang="en-US" dirty="0"/>
            </a:br>
            <a:r>
              <a:rPr lang="en-US" dirty="0"/>
              <a:t>image in the back</a:t>
            </a:r>
            <a:endParaRPr lang="en-GB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50B8E8-D09C-8ADC-E98F-868073515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4571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7" y="762000"/>
            <a:ext cx="5157303" cy="324522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4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9453AB-D185-C3D8-94C1-8A0F48358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744E31FC-24F3-4D49-E153-02379952C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81"/>
          <a:stretch/>
        </p:blipFill>
        <p:spPr>
          <a:xfrm>
            <a:off x="0" y="-1"/>
            <a:ext cx="9144000" cy="426011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1E1548-A9C0-A643-AC61-7832C56C8F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854" y="1828800"/>
            <a:ext cx="3953146" cy="8971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8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 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187C-21EA-C54C-B7DE-7C432F216AD1}"/>
              </a:ext>
            </a:extLst>
          </p:cNvPr>
          <p:cNvSpPr txBox="1"/>
          <p:nvPr userDrawn="1"/>
        </p:nvSpPr>
        <p:spPr>
          <a:xfrm>
            <a:off x="386625" y="4543114"/>
            <a:ext cx="1651001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l"/>
            <a:r>
              <a:rPr lang="en-GB" sz="1400" b="0" i="1" kern="1200" baseline="0" dirty="0">
                <a:solidFill>
                  <a:schemeClr val="tx1"/>
                </a:solidFill>
                <a:effectLst/>
                <a:latin typeface="ITC Franklin Gothic Std Book" panose="020B0504030503020204" pitchFamily="34" charset="77"/>
                <a:ea typeface="+mn-ea"/>
                <a:cs typeface="+mn-cs"/>
              </a:rPr>
              <a:t>@</a:t>
            </a:r>
            <a:endParaRPr lang="en-GB" sz="1400" b="0" i="1" baseline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DA801-CD4A-5042-9EBF-5D7B42113252}"/>
              </a:ext>
            </a:extLst>
          </p:cNvPr>
          <p:cNvSpPr txBox="1"/>
          <p:nvPr userDrawn="1"/>
        </p:nvSpPr>
        <p:spPr>
          <a:xfrm>
            <a:off x="386625" y="4764748"/>
            <a:ext cx="2736850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baseline="0" dirty="0">
                <a:solidFill>
                  <a:schemeClr val="tx1"/>
                </a:solidFill>
                <a:latin typeface="ITC Franklin Gothic Std Book" panose="020B0504030503020204" pitchFamily="34" charset="77"/>
              </a:rPr>
              <a:t>iop.org</a:t>
            </a:r>
            <a:endParaRPr lang="en-GB" sz="1400" b="1" i="0" baseline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73CC33-24C7-7E47-E774-D4BD109E1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AFEA12AE-846A-2010-EB62-189D40DC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AB86DE-600F-65E8-B804-40B4D88FCDC4}"/>
              </a:ext>
            </a:extLst>
          </p:cNvPr>
          <p:cNvGrpSpPr/>
          <p:nvPr userDrawn="1"/>
        </p:nvGrpSpPr>
        <p:grpSpPr>
          <a:xfrm>
            <a:off x="678543" y="623679"/>
            <a:ext cx="7786913" cy="3896139"/>
            <a:chOff x="2176364" y="1003435"/>
            <a:chExt cx="6221314" cy="3112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09627B-4690-62BF-4969-1BEB34B7F27F}"/>
                </a:ext>
              </a:extLst>
            </p:cNvPr>
            <p:cNvSpPr/>
            <p:nvPr userDrawn="1"/>
          </p:nvSpPr>
          <p:spPr>
            <a:xfrm>
              <a:off x="2176364" y="1003435"/>
              <a:ext cx="6221314" cy="311279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ITC Franklin Gothic Std Book" panose="020B0504030503020204" pitchFamily="34" charset="77"/>
              </a:endParaRPr>
            </a:p>
          </p:txBody>
        </p:sp>
        <p:pic>
          <p:nvPicPr>
            <p:cNvPr id="7" name="Picture 6" descr="A yellow and black sign&#10;&#10;AI-generated content may be incorrect.">
              <a:extLst>
                <a:ext uri="{FF2B5EF4-FFF2-40B4-BE49-F238E27FC236}">
                  <a16:creationId xmlns:a16="http://schemas.microsoft.com/office/drawing/2014/main" id="{6ECCC978-4130-07E6-5B4F-0866EA2F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4" y="1507717"/>
              <a:ext cx="4226855" cy="1537882"/>
            </a:xfrm>
            <a:prstGeom prst="rect">
              <a:avLst/>
            </a:prstGeom>
          </p:spPr>
        </p:pic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1BDE58-6554-0831-3C71-018042454AFD}"/>
              </a:ext>
            </a:extLst>
          </p:cNvPr>
          <p:cNvSpPr/>
          <p:nvPr userDrawn="1"/>
        </p:nvSpPr>
        <p:spPr>
          <a:xfrm>
            <a:off x="3142343" y="3512457"/>
            <a:ext cx="2670628" cy="37617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5151F-4EDA-41EA-C5F1-ED09A33F5584}"/>
              </a:ext>
            </a:extLst>
          </p:cNvPr>
          <p:cNvSpPr txBox="1"/>
          <p:nvPr userDrawn="1"/>
        </p:nvSpPr>
        <p:spPr>
          <a:xfrm>
            <a:off x="2205228" y="3539881"/>
            <a:ext cx="4581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latin typeface="ITC Franklin Gothic Std Book" panose="020B0504030503020204" pitchFamily="34" charset="77"/>
              </a:rPr>
              <a:t>See physics differently</a:t>
            </a:r>
            <a:endParaRPr lang="en-US" sz="1800" b="1" dirty="0">
              <a:latin typeface="ITC Franklin Gothic Std Book" panose="020B05040305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998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867939"/>
            <a:ext cx="4466795" cy="17733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961DAF1E-6278-FD06-E9BE-002228CD0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0" y="1008380"/>
            <a:ext cx="2173181" cy="590227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EF80DC9-99A8-97E6-EE18-0D3D2B6CF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4407408"/>
            <a:ext cx="2487852" cy="7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867939"/>
            <a:ext cx="4466795" cy="17733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58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38896"/>
            <a:ext cx="8407225" cy="3335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42C927-D985-1054-8604-422C06870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56440"/>
            <a:ext cx="8407225" cy="3418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2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42C927-D985-1054-8604-422C06870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7754CC-448B-830B-F600-4ADCD7693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>
          <a:xfrm>
            <a:off x="676506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31158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457200" indent="0" algn="ctr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37607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rgbClr val="666666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43865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rgbClr val="666666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172094-C9B8-6036-3E69-332C18CBD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8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79" y="1347824"/>
            <a:ext cx="8407225" cy="302695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Two columns for a lot of text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95" y="889560"/>
            <a:ext cx="1501762" cy="348690"/>
          </a:xfrm>
          <a:prstGeom prst="rect">
            <a:avLst/>
          </a:prstGeom>
          <a:solidFill>
            <a:schemeClr val="tx1"/>
          </a:solidFill>
        </p:spPr>
        <p:txBody>
          <a:bodyPr lIns="0" rIns="0" anchor="t"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 Sub Header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D99C83-E8A1-7A56-FBD9-70EA30774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7" r:id="rId3"/>
    <p:sldLayoutId id="2147483708" r:id="rId4"/>
    <p:sldLayoutId id="2147483692" r:id="rId5"/>
    <p:sldLayoutId id="2147483709" r:id="rId6"/>
    <p:sldLayoutId id="2147483699" r:id="rId7"/>
    <p:sldLayoutId id="2147483706" r:id="rId8"/>
    <p:sldLayoutId id="2147483697" r:id="rId9"/>
    <p:sldLayoutId id="2147483698" r:id="rId10"/>
    <p:sldLayoutId id="2147483693" r:id="rId11"/>
    <p:sldLayoutId id="2147483694" r:id="rId12"/>
    <p:sldLayoutId id="2147483701" r:id="rId13"/>
    <p:sldLayoutId id="2147483703" r:id="rId14"/>
    <p:sldLayoutId id="2147483702" r:id="rId15"/>
    <p:sldLayoutId id="2147483696" r:id="rId16"/>
    <p:sldLayoutId id="2147483700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R5xRnYSrnY?feature=oembed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1605D8A4-93D5-0A29-EF9D-970765F3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4DCD83-93F9-72F8-1EB6-DE374359C67E}"/>
              </a:ext>
            </a:extLst>
          </p:cNvPr>
          <p:cNvSpPr/>
          <p:nvPr/>
        </p:nvSpPr>
        <p:spPr>
          <a:xfrm>
            <a:off x="3953436" y="4625527"/>
            <a:ext cx="1250576" cy="237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3293F2D-E335-6646-D069-7E28FAF5FC28}"/>
              </a:ext>
            </a:extLst>
          </p:cNvPr>
          <p:cNvSpPr/>
          <p:nvPr/>
        </p:nvSpPr>
        <p:spPr>
          <a:xfrm flipV="1">
            <a:off x="2226365" y="751015"/>
            <a:ext cx="787291" cy="156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653BAB-D900-9229-B08B-CD06E89589E4}"/>
              </a:ext>
            </a:extLst>
          </p:cNvPr>
          <p:cNvSpPr/>
          <p:nvPr/>
        </p:nvSpPr>
        <p:spPr>
          <a:xfrm>
            <a:off x="447457" y="786383"/>
            <a:ext cx="8249086" cy="3899915"/>
          </a:xfrm>
          <a:prstGeom prst="roundRect">
            <a:avLst/>
          </a:prstGeom>
          <a:solidFill>
            <a:schemeClr val="bg1">
              <a:alpha val="948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B2E47BE-454B-3C8E-F63D-17A91CEA5AA5}"/>
              </a:ext>
            </a:extLst>
          </p:cNvPr>
          <p:cNvSpPr/>
          <p:nvPr/>
        </p:nvSpPr>
        <p:spPr>
          <a:xfrm>
            <a:off x="673100" y="1003300"/>
            <a:ext cx="7797800" cy="3251200"/>
          </a:xfrm>
          <a:prstGeom prst="roundRect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A082F69-6F71-CAC2-9281-F68556DEDC55}"/>
              </a:ext>
            </a:extLst>
          </p:cNvPr>
          <p:cNvSpPr/>
          <p:nvPr/>
        </p:nvSpPr>
        <p:spPr>
          <a:xfrm flipV="1">
            <a:off x="2965211" y="636715"/>
            <a:ext cx="3231867" cy="47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8D0067-6251-D220-622F-262FCC1DC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949" y="2011678"/>
            <a:ext cx="6896101" cy="724662"/>
          </a:xfrm>
        </p:spPr>
        <p:txBody>
          <a:bodyPr/>
          <a:lstStyle/>
          <a:p>
            <a:pPr algn="ctr"/>
            <a:r>
              <a:rPr lang="en-GB" sz="4800" spc="-25" dirty="0" err="1"/>
              <a:t>Pecyn</a:t>
            </a:r>
            <a:r>
              <a:rPr lang="en-GB" sz="4800" spc="-25" dirty="0"/>
              <a:t> </a:t>
            </a:r>
            <a:r>
              <a:rPr lang="en-GB" sz="4800" spc="-25" dirty="0" err="1"/>
              <a:t>cymorth</a:t>
            </a:r>
            <a:r>
              <a:rPr lang="en-GB" sz="4800" spc="-25" dirty="0"/>
              <a:t> </a:t>
            </a:r>
            <a:r>
              <a:rPr lang="en-GB" sz="4800" spc="-25" dirty="0" err="1"/>
              <a:t>i</a:t>
            </a:r>
            <a:r>
              <a:rPr lang="en-GB" sz="4800" spc="-25" dirty="0"/>
              <a:t> </a:t>
            </a:r>
            <a:r>
              <a:rPr lang="en-GB" sz="4800" spc="-25" dirty="0" err="1"/>
              <a:t>athrawon</a:t>
            </a:r>
            <a:r>
              <a:rPr lang="en-GB" sz="4800" spc="-25" dirty="0"/>
              <a:t> 2025</a:t>
            </a:r>
            <a:endParaRPr lang="en-US" sz="48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10849A-BD8F-F8EF-4491-38BCA2829DA4}"/>
              </a:ext>
            </a:extLst>
          </p:cNvPr>
          <p:cNvSpPr/>
          <p:nvPr/>
        </p:nvSpPr>
        <p:spPr>
          <a:xfrm>
            <a:off x="3328074" y="4051300"/>
            <a:ext cx="2487853" cy="4554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7F3DB32-AD9C-30E9-333F-EDA25895E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74" y="3929745"/>
            <a:ext cx="2487852" cy="724662"/>
          </a:xfrm>
          <a:prstGeom prst="rect">
            <a:avLst/>
          </a:prstGeom>
        </p:spPr>
      </p:pic>
      <p:pic>
        <p:nvPicPr>
          <p:cNvPr id="10" name="Picture 9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B91564DC-700A-2BA5-632E-D8CD94AFE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11" y="646983"/>
            <a:ext cx="3231867" cy="877762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9A298A2B-BD03-C8FE-CB99-1CB0008706E8}"/>
              </a:ext>
            </a:extLst>
          </p:cNvPr>
          <p:cNvSpPr txBox="1"/>
          <p:nvPr/>
        </p:nvSpPr>
        <p:spPr>
          <a:xfrm>
            <a:off x="3662551" y="4659727"/>
            <a:ext cx="1803400" cy="18274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GB" sz="1100" b="1" spc="-10" dirty="0" err="1">
                <a:latin typeface="ITC Franklin Gothic Std Book" panose="020B0504030503020204" pitchFamily="34" charset="77"/>
                <a:cs typeface="Verdana"/>
              </a:rPr>
              <a:t>Cyhoeddwyd</a:t>
            </a:r>
            <a:r>
              <a:rPr sz="1100" b="1" spc="-210" dirty="0">
                <a:latin typeface="ITC Franklin Gothic Std Book" panose="020B0504030503020204" pitchFamily="34" charset="77"/>
                <a:cs typeface="Verdana"/>
              </a:rPr>
              <a:t> </a:t>
            </a:r>
            <a:r>
              <a:rPr lang="en-GB" sz="1100" b="1" spc="-125" dirty="0">
                <a:latin typeface="ITC Franklin Gothic Std Book" panose="020B0504030503020204" pitchFamily="34" charset="77"/>
                <a:cs typeface="Verdana"/>
              </a:rPr>
              <a:t>2025</a:t>
            </a:r>
            <a:endParaRPr sz="1100" b="1" dirty="0">
              <a:latin typeface="ITC Franklin Gothic Std Book" panose="020B0504030503020204" pitchFamily="34" charset="77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3822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32CBB-AE14-8425-A013-2C6BA6DC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21881-EB80-7D13-B9EB-B9E9EFAB9D5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numCol="1" spcCol="360000"/>
          <a:lstStyle/>
          <a:p>
            <a:r>
              <a:rPr lang="en-GB" sz="1200" dirty="0" err="1">
                <a:ea typeface="+mn-lt"/>
                <a:cs typeface="+mn-lt"/>
              </a:rPr>
              <a:t>Gwyliwch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fideo</a:t>
            </a:r>
            <a:r>
              <a:rPr lang="en-GB" sz="1200" dirty="0">
                <a:ea typeface="+mn-lt"/>
                <a:cs typeface="+mn-lt"/>
              </a:rPr>
              <a:t> ‘The Eurekas’ </a:t>
            </a:r>
            <a:r>
              <a:rPr lang="en-GB" sz="1200" dirty="0" err="1">
                <a:ea typeface="+mn-lt"/>
                <a:cs typeface="+mn-lt"/>
              </a:rPr>
              <a:t>i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gael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gwybod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mwy</a:t>
            </a:r>
            <a:r>
              <a:rPr lang="en-GB" sz="1200" dirty="0">
                <a:ea typeface="+mn-lt"/>
                <a:cs typeface="+mn-lt"/>
              </a:rPr>
              <a:t> am y </a:t>
            </a:r>
            <a:r>
              <a:rPr lang="en-GB" sz="1200" dirty="0" err="1">
                <a:ea typeface="+mn-lt"/>
                <a:cs typeface="+mn-lt"/>
              </a:rPr>
              <a:t>gystadleuaeth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endParaRPr lang="en-GB" sz="1200" dirty="0">
              <a:ea typeface="+mn-lt"/>
              <a:cs typeface="+mn-lt"/>
            </a:endParaRPr>
          </a:p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00E059-BE9E-70A0-48BC-E9FB7C33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30" dirty="0" err="1"/>
              <a:t>Gwyliwch</a:t>
            </a:r>
            <a:r>
              <a:rPr lang="en-US" sz="2800" spc="-30" dirty="0"/>
              <a:t> y </a:t>
            </a:r>
            <a:r>
              <a:rPr lang="en-US" sz="2800" spc="-30" dirty="0" err="1"/>
              <a:t>fideo</a:t>
            </a:r>
            <a:endParaRPr lang="en-US" dirty="0"/>
          </a:p>
        </p:txBody>
      </p:sp>
      <p:pic>
        <p:nvPicPr>
          <p:cNvPr id="4" name="Online Media 4" descr="The Eurekas: A Limit Less Challenge">
            <a:hlinkClick r:id="" action="ppaction://media"/>
            <a:extLst>
              <a:ext uri="{FF2B5EF4-FFF2-40B4-BE49-F238E27FC236}">
                <a16:creationId xmlns:a16="http://schemas.microsoft.com/office/drawing/2014/main" id="{94FB7F92-58C9-D883-BE00-DB880AA6DC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6088" y="1621206"/>
            <a:ext cx="5331823" cy="3012480"/>
          </a:xfrm>
          <a:prstGeom prst="rect">
            <a:avLst/>
          </a:prstGeom>
        </p:spPr>
      </p:pic>
      <p:pic>
        <p:nvPicPr>
          <p:cNvPr id="5" name="Picture 4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E1409381-FAD7-1C57-AE85-C6CF3A757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45" y="-1132532"/>
            <a:ext cx="2552466" cy="2041973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296151B-D910-9A49-2986-E5F64C030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40" y="4102164"/>
            <a:ext cx="385259" cy="385259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1B3CF9-9A0A-C751-DCF8-605321D06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18" y="616568"/>
            <a:ext cx="852947" cy="556270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6DDB181-A448-FCCC-21E0-C268931A3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68" y="2448726"/>
            <a:ext cx="1646875" cy="57640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8A70EBC-097D-BE13-31F5-FDB1A6E559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6" y="1693061"/>
            <a:ext cx="761390" cy="496559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8165D41-2601-AEF0-8746-3CF4BDE508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4596136"/>
            <a:ext cx="1168400" cy="1127259"/>
          </a:xfrm>
          <a:prstGeom prst="rect">
            <a:avLst/>
          </a:prstGeom>
        </p:spPr>
      </p:pic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0B99671-962D-008A-D964-B54983D52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40" y="-484012"/>
            <a:ext cx="1169140" cy="1127973"/>
          </a:xfrm>
          <a:prstGeom prst="rect">
            <a:avLst/>
          </a:prstGeom>
        </p:spPr>
      </p:pic>
      <p:pic>
        <p:nvPicPr>
          <p:cNvPr id="13" name="Picture 12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7521420E-01DB-E201-427F-7CC022920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686" y="3112059"/>
            <a:ext cx="1060032" cy="10227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36CB1A-81E8-B421-91D0-29C904BE16E6}"/>
              </a:ext>
            </a:extLst>
          </p:cNvPr>
          <p:cNvSpPr/>
          <p:nvPr/>
        </p:nvSpPr>
        <p:spPr>
          <a:xfrm>
            <a:off x="1906088" y="2032655"/>
            <a:ext cx="5331823" cy="2339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latin typeface="ITC Franklin Gothic Std Book" panose="020B0504030503020204" pitchFamily="34" charset="77"/>
              </a:rPr>
              <a:t>We will replace this when the video is done</a:t>
            </a:r>
          </a:p>
        </p:txBody>
      </p:sp>
    </p:spTree>
    <p:extLst>
      <p:ext uri="{BB962C8B-B14F-4D97-AF65-F5344CB8AC3E}">
        <p14:creationId xmlns:p14="http://schemas.microsoft.com/office/powerpoint/2010/main" val="20887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9F9F7-D8BE-C414-879F-E975D1080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6C289-1918-9319-E21A-C24C989165D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600" dirty="0">
                <a:ea typeface="+mn-lt"/>
                <a:cs typeface="+mn-lt"/>
              </a:rPr>
              <a:t>I </a:t>
            </a:r>
            <a:r>
              <a:rPr lang="en-GB" sz="1600" dirty="0" err="1">
                <a:ea typeface="+mn-lt"/>
                <a:cs typeface="+mn-lt"/>
              </a:rPr>
              <a:t>gael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ysbrydoliaeth</a:t>
            </a:r>
            <a:r>
              <a:rPr lang="en-GB" sz="1600" dirty="0">
                <a:ea typeface="+mn-lt"/>
                <a:cs typeface="+mn-lt"/>
              </a:rPr>
              <a:t>, </a:t>
            </a:r>
            <a:r>
              <a:rPr lang="en-GB" sz="1600" dirty="0" err="1">
                <a:ea typeface="+mn-lt"/>
                <a:cs typeface="+mn-lt"/>
              </a:rPr>
              <a:t>edrychwch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ar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geisiadau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llynedd</a:t>
            </a:r>
            <a:r>
              <a:rPr lang="en-GB" sz="1600" dirty="0">
                <a:ea typeface="+mn-lt"/>
                <a:cs typeface="+mn-lt"/>
              </a:rPr>
              <a:t>: </a:t>
            </a:r>
            <a:r>
              <a:rPr lang="en-GB" sz="1600" b="1" dirty="0" err="1">
                <a:ea typeface="+mn-lt"/>
                <a:cs typeface="+mn-lt"/>
              </a:rPr>
              <a:t>theeurekas.co.uk</a:t>
            </a:r>
            <a:r>
              <a:rPr lang="en-GB" sz="1600" b="1" dirty="0">
                <a:ea typeface="+mn-lt"/>
                <a:cs typeface="+mn-lt"/>
              </a:rPr>
              <a:t>/get-inspired </a:t>
            </a:r>
          </a:p>
          <a:p>
            <a:endParaRPr lang="en-GB" sz="1600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BD8EEB-7245-99D8-B0E5-F3FF78D1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1470"/>
              </a:spcBef>
            </a:pPr>
            <a:r>
              <a:rPr lang="en-US" sz="2800" kern="0" spc="-30" dirty="0"/>
              <a:t>Cael </a:t>
            </a:r>
            <a:r>
              <a:rPr lang="en-US" sz="2800" kern="0" spc="-30" dirty="0" err="1"/>
              <a:t>ysbrydoliaeth</a:t>
            </a:r>
            <a:br>
              <a:rPr lang="en-US" sz="2800" kern="0" spc="-30" dirty="0"/>
            </a:br>
            <a:endParaRPr lang="en-US" sz="2800" kern="0" spc="-3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FC7A6-1873-20B0-2B9C-4A77612CBDE9}"/>
              </a:ext>
            </a:extLst>
          </p:cNvPr>
          <p:cNvSpPr/>
          <p:nvPr/>
        </p:nvSpPr>
        <p:spPr>
          <a:xfrm>
            <a:off x="386246" y="1828800"/>
            <a:ext cx="5379929" cy="2339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latin typeface="ITC Franklin Gothic Std Book" panose="020B0504030503020204" pitchFamily="34" charset="77"/>
              </a:rPr>
              <a:t>We will replace these when the website is up</a:t>
            </a:r>
          </a:p>
        </p:txBody>
      </p:sp>
      <p:pic>
        <p:nvPicPr>
          <p:cNvPr id="12" name="Picture 11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2FA3413E-6085-6083-CEB7-1D014DA1C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45" y="-1132532"/>
            <a:ext cx="2552466" cy="2041973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47A9FF-5A67-2A89-8B52-C78490C64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40" y="4102164"/>
            <a:ext cx="385259" cy="385259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4B9D064-9D9D-FBAD-F61D-C417C3EED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75" y="297422"/>
            <a:ext cx="852947" cy="556270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D6FD4EF-F648-287E-B941-8DBE91D4C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0" y="1705921"/>
            <a:ext cx="1646875" cy="576406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A1B2F25-EFAA-EA3E-932E-CF27951E3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28" y="3094250"/>
            <a:ext cx="761390" cy="496559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12F4416-F8C9-B8A2-8FA6-74CA005099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4596136"/>
            <a:ext cx="1168400" cy="1127259"/>
          </a:xfrm>
          <a:prstGeom prst="rect">
            <a:avLst/>
          </a:prstGeom>
        </p:spPr>
      </p:pic>
      <p:pic>
        <p:nvPicPr>
          <p:cNvPr id="19" name="Picture 18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5A7CE7C5-4A39-7E68-1EE1-8EC402DF6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08" y="4559980"/>
            <a:ext cx="1060032" cy="10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9C528-94E9-CEDA-EDF1-33A735062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E661A9-4B53-4779-70DC-F38BA801BE13}"/>
              </a:ext>
            </a:extLst>
          </p:cNvPr>
          <p:cNvSpPr/>
          <p:nvPr/>
        </p:nvSpPr>
        <p:spPr>
          <a:xfrm>
            <a:off x="6394747" y="4474215"/>
            <a:ext cx="1908496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FF3FB1-5E17-E304-B7E1-7A7CA81436C9}"/>
              </a:ext>
            </a:extLst>
          </p:cNvPr>
          <p:cNvSpPr/>
          <p:nvPr/>
        </p:nvSpPr>
        <p:spPr>
          <a:xfrm>
            <a:off x="2428867" y="4148528"/>
            <a:ext cx="3386986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E7403C-37AF-70F1-7AC7-958E1AAA0539}"/>
              </a:ext>
            </a:extLst>
          </p:cNvPr>
          <p:cNvSpPr/>
          <p:nvPr/>
        </p:nvSpPr>
        <p:spPr>
          <a:xfrm>
            <a:off x="386246" y="3612312"/>
            <a:ext cx="1923818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B27790-A1B9-C30D-E811-1AE1BD8D3358}"/>
              </a:ext>
            </a:extLst>
          </p:cNvPr>
          <p:cNvSpPr/>
          <p:nvPr/>
        </p:nvSpPr>
        <p:spPr>
          <a:xfrm>
            <a:off x="386245" y="3281973"/>
            <a:ext cx="2501334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93BB0-3364-643F-C256-BEA0153EAF90}"/>
              </a:ext>
            </a:extLst>
          </p:cNvPr>
          <p:cNvSpPr/>
          <p:nvPr/>
        </p:nvSpPr>
        <p:spPr>
          <a:xfrm>
            <a:off x="386244" y="2939624"/>
            <a:ext cx="1635061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8A54AE-AE52-CB81-85B4-2038BC0745A7}"/>
              </a:ext>
            </a:extLst>
          </p:cNvPr>
          <p:cNvSpPr/>
          <p:nvPr/>
        </p:nvSpPr>
        <p:spPr>
          <a:xfrm>
            <a:off x="386244" y="2604810"/>
            <a:ext cx="860228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1B840F-2A76-9865-F9F6-BA35EC399BD7}"/>
              </a:ext>
            </a:extLst>
          </p:cNvPr>
          <p:cNvSpPr/>
          <p:nvPr/>
        </p:nvSpPr>
        <p:spPr>
          <a:xfrm>
            <a:off x="386244" y="2269041"/>
            <a:ext cx="1341491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A5DEBD-4ED5-D011-700A-6F8FA86B1C16}"/>
              </a:ext>
            </a:extLst>
          </p:cNvPr>
          <p:cNvSpPr/>
          <p:nvPr/>
        </p:nvSpPr>
        <p:spPr>
          <a:xfrm>
            <a:off x="386245" y="1938705"/>
            <a:ext cx="1047919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C0F4D5-806B-B048-8AC0-D5DDCF89EB9D}"/>
              </a:ext>
            </a:extLst>
          </p:cNvPr>
          <p:cNvSpPr/>
          <p:nvPr/>
        </p:nvSpPr>
        <p:spPr>
          <a:xfrm>
            <a:off x="3957321" y="1435558"/>
            <a:ext cx="614679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D4615-5E43-8419-1AF9-D4B7968D42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100" dirty="0" err="1">
                <a:ea typeface="+mn-lt"/>
                <a:cs typeface="+mn-lt"/>
              </a:rPr>
              <a:t>Tybed</a:t>
            </a:r>
            <a:r>
              <a:rPr lang="en-GB" sz="1100" dirty="0">
                <a:ea typeface="+mn-lt"/>
                <a:cs typeface="+mn-lt"/>
              </a:rPr>
              <a:t> </a:t>
            </a:r>
            <a:r>
              <a:rPr lang="en-GB" sz="1100" dirty="0" err="1">
                <a:ea typeface="+mn-lt"/>
                <a:cs typeface="+mn-lt"/>
              </a:rPr>
              <a:t>beth</a:t>
            </a:r>
            <a:r>
              <a:rPr lang="en-GB" sz="1100" dirty="0">
                <a:ea typeface="+mn-lt"/>
                <a:cs typeface="+mn-lt"/>
              </a:rPr>
              <a:t> y </a:t>
            </a:r>
            <a:r>
              <a:rPr lang="en-GB" sz="1100" dirty="0" err="1">
                <a:ea typeface="+mn-lt"/>
                <a:cs typeface="+mn-lt"/>
              </a:rPr>
              <a:t>gallech</a:t>
            </a:r>
            <a:r>
              <a:rPr lang="en-GB" sz="1100" dirty="0">
                <a:ea typeface="+mn-lt"/>
                <a:cs typeface="+mn-lt"/>
              </a:rPr>
              <a:t> chi </a:t>
            </a:r>
            <a:r>
              <a:rPr lang="en-GB" sz="1100" dirty="0" err="1">
                <a:ea typeface="+mn-lt"/>
                <a:cs typeface="+mn-lt"/>
              </a:rPr>
              <a:t>ei</a:t>
            </a:r>
            <a:r>
              <a:rPr lang="en-GB" sz="1100" dirty="0">
                <a:ea typeface="+mn-lt"/>
                <a:cs typeface="+mn-lt"/>
              </a:rPr>
              <a:t> </a:t>
            </a:r>
            <a:r>
              <a:rPr lang="en-GB" sz="1100" dirty="0" err="1">
                <a:ea typeface="+mn-lt"/>
                <a:cs typeface="+mn-lt"/>
              </a:rPr>
              <a:t>wneud</a:t>
            </a:r>
            <a:r>
              <a:rPr lang="en-GB" sz="1100" dirty="0">
                <a:ea typeface="+mn-lt"/>
                <a:cs typeface="+mn-lt"/>
              </a:rPr>
              <a:t>?</a:t>
            </a: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r>
              <a:rPr lang="en-GB" sz="1100" dirty="0">
                <a:ea typeface="+mn-lt"/>
                <a:cs typeface="+mn-lt"/>
              </a:rPr>
              <a:t> </a:t>
            </a: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r>
              <a:rPr lang="en-US" sz="1100" dirty="0" err="1"/>
              <a:t>Cyhyd</a:t>
            </a:r>
            <a:r>
              <a:rPr lang="en-US" sz="1100" dirty="0"/>
              <a:t> </a:t>
            </a:r>
            <a:r>
              <a:rPr lang="en-US" sz="1100" dirty="0" err="1"/>
              <a:t>â</a:t>
            </a:r>
            <a:r>
              <a:rPr lang="en-US" sz="1100" dirty="0"/>
              <a:t> bod </a:t>
            </a:r>
            <a:r>
              <a:rPr lang="en-US" sz="1100" dirty="0" err="1"/>
              <a:t>eich</a:t>
            </a:r>
            <a:r>
              <a:rPr lang="en-US" sz="1100" dirty="0"/>
              <a:t> </a:t>
            </a:r>
            <a:r>
              <a:rPr lang="en-US" sz="1100" dirty="0" err="1"/>
              <a:t>cais</a:t>
            </a:r>
            <a:r>
              <a:rPr lang="en-US" sz="1100" dirty="0"/>
              <a:t> </a:t>
            </a:r>
            <a:r>
              <a:rPr lang="en-US" sz="1100" dirty="0" err="1"/>
              <a:t>yn</a:t>
            </a:r>
            <a:r>
              <a:rPr lang="en-US" sz="1100" dirty="0"/>
              <a:t> </a:t>
            </a:r>
            <a:r>
              <a:rPr lang="en-US" sz="1100" dirty="0" err="1"/>
              <a:t>dangos</a:t>
            </a:r>
            <a:r>
              <a:rPr lang="en-US" sz="1100" dirty="0"/>
              <a:t>  </a:t>
            </a:r>
            <a:r>
              <a:rPr lang="en-US" sz="1100" b="1" dirty="0" err="1"/>
              <a:t>sut</a:t>
            </a:r>
            <a:r>
              <a:rPr lang="en-US" sz="1100" b="1" dirty="0"/>
              <a:t> y </a:t>
            </a:r>
            <a:r>
              <a:rPr lang="en-US" sz="1100" b="1" dirty="0" err="1"/>
              <a:t>mae</a:t>
            </a:r>
            <a:r>
              <a:rPr lang="en-US" sz="1100" b="1" dirty="0"/>
              <a:t> </a:t>
            </a:r>
            <a:r>
              <a:rPr lang="en-US" sz="1100" b="1" dirty="0" err="1"/>
              <a:t>ffiseg</a:t>
            </a:r>
            <a:r>
              <a:rPr lang="en-US" sz="1100" b="1" dirty="0"/>
              <a:t> </a:t>
            </a:r>
            <a:r>
              <a:rPr lang="en-US" sz="1100" b="1" dirty="0" err="1"/>
              <a:t>yn</a:t>
            </a:r>
            <a:r>
              <a:rPr lang="en-US" sz="1100" b="1" dirty="0"/>
              <a:t> </a:t>
            </a:r>
            <a:r>
              <a:rPr lang="en-US" sz="1100" b="1" dirty="0" err="1"/>
              <a:t>gallu</a:t>
            </a:r>
            <a:r>
              <a:rPr lang="en-US" sz="1100" b="1" dirty="0"/>
              <a:t> </a:t>
            </a:r>
            <a:r>
              <a:rPr lang="en-US" sz="1100" b="1" dirty="0" err="1"/>
              <a:t>ein</a:t>
            </a:r>
            <a:r>
              <a:rPr lang="en-US" sz="1100" b="1" dirty="0"/>
              <a:t> </a:t>
            </a:r>
            <a:r>
              <a:rPr lang="en-US" sz="1100" b="1" dirty="0" err="1"/>
              <a:t>helpu</a:t>
            </a:r>
            <a:r>
              <a:rPr lang="en-US" sz="1100" b="1" dirty="0"/>
              <a:t> </a:t>
            </a:r>
            <a:r>
              <a:rPr lang="en-US" sz="1100" b="1" dirty="0" err="1"/>
              <a:t>i</a:t>
            </a:r>
            <a:r>
              <a:rPr lang="en-US" sz="1100" b="1" dirty="0"/>
              <a:t> </a:t>
            </a:r>
            <a:r>
              <a:rPr lang="en-US" sz="1100" b="1" dirty="0" err="1"/>
              <a:t>ddatrys</a:t>
            </a:r>
            <a:r>
              <a:rPr lang="en-US" sz="1100" b="1" dirty="0"/>
              <a:t> </a:t>
            </a:r>
            <a:r>
              <a:rPr lang="en-US" sz="1100" b="1" dirty="0" err="1"/>
              <a:t>dirgelion</a:t>
            </a:r>
            <a:r>
              <a:rPr lang="en-US" sz="1100" b="1" dirty="0"/>
              <a:t>  </a:t>
            </a:r>
            <a:r>
              <a:rPr lang="en-US" sz="1100" dirty="0" err="1"/>
              <a:t>bydd</a:t>
            </a:r>
            <a:r>
              <a:rPr lang="en-US" sz="1100" dirty="0"/>
              <a:t> </a:t>
            </a:r>
            <a:r>
              <a:rPr lang="en-US" sz="1100" dirty="0" err="1"/>
              <a:t>gennych</a:t>
            </a:r>
            <a:r>
              <a:rPr lang="en-US" sz="1100" dirty="0"/>
              <a:t> </a:t>
            </a:r>
            <a:r>
              <a:rPr lang="en-US" sz="1100" dirty="0" err="1"/>
              <a:t>siawns</a:t>
            </a:r>
            <a:r>
              <a:rPr lang="en-US" sz="1100" dirty="0"/>
              <a:t> </a:t>
            </a:r>
            <a:r>
              <a:rPr lang="en-US" sz="1100" dirty="0" err="1"/>
              <a:t>dda</a:t>
            </a:r>
            <a:r>
              <a:rPr lang="en-US" sz="1100" dirty="0"/>
              <a:t> o </a:t>
            </a:r>
            <a:r>
              <a:rPr lang="en-US" sz="1100" dirty="0" err="1"/>
              <a:t>ennill</a:t>
            </a:r>
            <a:r>
              <a:rPr lang="en-US" sz="1100" dirty="0"/>
              <a:t> y </a:t>
            </a:r>
            <a:r>
              <a:rPr lang="en-US" sz="1100" dirty="0" err="1"/>
              <a:t>prif</a:t>
            </a:r>
            <a:r>
              <a:rPr lang="en-US" sz="1100" dirty="0"/>
              <a:t> </a:t>
            </a:r>
            <a:r>
              <a:rPr lang="en-US" sz="1100" dirty="0" err="1"/>
              <a:t>wobrau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Gallwch</a:t>
            </a:r>
            <a:r>
              <a:rPr lang="en-US" sz="1100" dirty="0"/>
              <a:t> </a:t>
            </a:r>
            <a:r>
              <a:rPr lang="en-US" sz="1100" dirty="0" err="1"/>
              <a:t>esbonio’r</a:t>
            </a:r>
            <a:r>
              <a:rPr lang="en-US" sz="1100" dirty="0"/>
              <a:t> broses </a:t>
            </a:r>
            <a:r>
              <a:rPr lang="en-US" sz="1100" dirty="0" err="1"/>
              <a:t>feddwl</a:t>
            </a:r>
            <a:r>
              <a:rPr lang="en-US" sz="1100" dirty="0"/>
              <a:t> hon </a:t>
            </a:r>
            <a:r>
              <a:rPr lang="en-US" sz="1100" dirty="0" err="1"/>
              <a:t>yn</a:t>
            </a:r>
            <a:r>
              <a:rPr lang="en-US" sz="1100" dirty="0"/>
              <a:t> </a:t>
            </a:r>
            <a:r>
              <a:rPr lang="en-US" sz="1100" dirty="0" err="1"/>
              <a:t>eich</a:t>
            </a:r>
            <a:r>
              <a:rPr lang="en-US" sz="1100" dirty="0"/>
              <a:t> </a:t>
            </a:r>
            <a:r>
              <a:rPr lang="en-US" sz="1100" dirty="0" err="1"/>
              <a:t>llythyr</a:t>
            </a:r>
            <a:r>
              <a:rPr lang="en-US" sz="1100" dirty="0"/>
              <a:t> </a:t>
            </a:r>
            <a:r>
              <a:rPr lang="en-US" sz="1100" dirty="0" err="1"/>
              <a:t>eglurhad</a:t>
            </a:r>
            <a:r>
              <a:rPr lang="en-US" sz="1100" dirty="0"/>
              <a:t> (</a:t>
            </a:r>
            <a:r>
              <a:rPr lang="en-US" sz="1100" dirty="0" err="1"/>
              <a:t>mae</a:t>
            </a:r>
            <a:r>
              <a:rPr lang="en-US" sz="1100" dirty="0"/>
              <a:t> </a:t>
            </a:r>
            <a:r>
              <a:rPr lang="en-US" sz="1100" dirty="0" err="1"/>
              <a:t>rhagor</a:t>
            </a:r>
            <a:r>
              <a:rPr lang="en-US" sz="1100" dirty="0"/>
              <a:t> o </a:t>
            </a:r>
            <a:r>
              <a:rPr lang="en-US" sz="1100" dirty="0" err="1"/>
              <a:t>wybodaeth</a:t>
            </a:r>
            <a:r>
              <a:rPr lang="en-US" sz="1100" dirty="0"/>
              <a:t> </a:t>
            </a:r>
            <a:r>
              <a:rPr lang="en-US" sz="1100" dirty="0" err="1"/>
              <a:t>i’w</a:t>
            </a:r>
            <a:r>
              <a:rPr lang="en-US" sz="1100" dirty="0"/>
              <a:t> </a:t>
            </a:r>
            <a:r>
              <a:rPr lang="en-US" sz="1100" dirty="0" err="1"/>
              <a:t>gael</a:t>
            </a:r>
            <a:r>
              <a:rPr lang="en-US" sz="1100" dirty="0"/>
              <a:t> </a:t>
            </a:r>
            <a:r>
              <a:rPr lang="en-US" sz="1100" dirty="0" err="1"/>
              <a:t>yn</a:t>
            </a:r>
            <a:r>
              <a:rPr lang="en-US" sz="1100" dirty="0"/>
              <a:t>   </a:t>
            </a:r>
            <a:r>
              <a:rPr lang="en-US" sz="1100" b="1" dirty="0" err="1"/>
              <a:t>Canllawiau</a:t>
            </a:r>
            <a:r>
              <a:rPr lang="en-US" sz="1100" b="1" dirty="0"/>
              <a:t> </a:t>
            </a:r>
            <a:r>
              <a:rPr lang="en-US" sz="1100" b="1" dirty="0" err="1"/>
              <a:t>i’r</a:t>
            </a:r>
            <a:r>
              <a:rPr lang="en-US" sz="1100" b="1" dirty="0"/>
              <a:t> </a:t>
            </a:r>
            <a:r>
              <a:rPr lang="en-US" sz="1100" b="1" dirty="0" err="1"/>
              <a:t>Gystadleuaeth</a:t>
            </a:r>
            <a:r>
              <a:rPr lang="en-US" sz="1100" b="1" dirty="0"/>
              <a:t>  </a:t>
            </a:r>
            <a:r>
              <a:rPr lang="en-US" sz="1100" dirty="0"/>
              <a:t>).</a:t>
            </a:r>
          </a:p>
          <a:p>
            <a:endParaRPr lang="en-US" sz="1100" dirty="0"/>
          </a:p>
          <a:p>
            <a:r>
              <a:rPr lang="en-US" sz="1400" dirty="0"/>
              <a:t> </a:t>
            </a:r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93734-5FCC-10CA-5A82-40B904B9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1470"/>
              </a:spcBef>
            </a:pPr>
            <a:r>
              <a:rPr lang="en-US" sz="2400" kern="0" spc="-30" dirty="0" err="1"/>
              <a:t>Byddwch</a:t>
            </a:r>
            <a:r>
              <a:rPr lang="en-US" sz="2400" kern="0" spc="-30" dirty="0"/>
              <a:t> </a:t>
            </a:r>
            <a:r>
              <a:rPr lang="en-US" sz="2400" kern="0" spc="-30" dirty="0" err="1"/>
              <a:t>yn</a:t>
            </a:r>
            <a:r>
              <a:rPr lang="en-US" sz="2400" kern="0" spc="-30" dirty="0"/>
              <a:t> </a:t>
            </a:r>
            <a:r>
              <a:rPr lang="en-US" sz="2400" kern="0" spc="-30" dirty="0" err="1"/>
              <a:t>greadigol</a:t>
            </a:r>
            <a:br>
              <a:rPr lang="en-US" sz="2400" kern="0" spc="-30" dirty="0"/>
            </a:br>
            <a:endParaRPr lang="en-US" sz="2400" kern="0" spc="-3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8A2BA7-DA5A-0607-E40D-4CEFC8AC010B}"/>
              </a:ext>
            </a:extLst>
          </p:cNvPr>
          <p:cNvSpPr/>
          <p:nvPr/>
        </p:nvSpPr>
        <p:spPr>
          <a:xfrm>
            <a:off x="386246" y="1427902"/>
            <a:ext cx="1304768" cy="219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D9455-3410-97B7-90E8-8C515D3DBB9A}"/>
              </a:ext>
            </a:extLst>
          </p:cNvPr>
          <p:cNvSpPr txBox="1"/>
          <p:nvPr/>
        </p:nvSpPr>
        <p:spPr>
          <a:xfrm>
            <a:off x="350529" y="1425282"/>
            <a:ext cx="857831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latin typeface="ITC Franklin Gothic Std Book" panose="020B0504030503020204" pitchFamily="34" charset="77"/>
              </a:rPr>
              <a:t>Creu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gwaith</a:t>
            </a:r>
            <a:r>
              <a:rPr lang="en-US" sz="1100" b="1" dirty="0">
                <a:latin typeface="ITC Franklin Gothic Std Book" panose="020B0504030503020204" pitchFamily="34" charset="77"/>
              </a:rPr>
              <a:t>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celf</a:t>
            </a:r>
            <a:r>
              <a:rPr lang="en-US" sz="1100" b="1" dirty="0">
                <a:latin typeface="ITC Franklin Gothic Std Book" panose="020B0504030503020204" pitchFamily="34" charset="77"/>
              </a:rPr>
              <a:t>  </a:t>
            </a:r>
            <a:r>
              <a:rPr lang="en-US" sz="1100" dirty="0" err="1">
                <a:latin typeface="ITC Franklin Gothic Std Book" panose="020B0504030503020204" pitchFamily="34" charset="77"/>
              </a:rPr>
              <a:t>sy’n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dangos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sut</a:t>
            </a:r>
            <a:r>
              <a:rPr lang="en-US" sz="1100" dirty="0">
                <a:latin typeface="ITC Franklin Gothic Std Book" panose="020B0504030503020204" pitchFamily="34" charset="77"/>
              </a:rPr>
              <a:t> y </a:t>
            </a:r>
            <a:r>
              <a:rPr lang="en-US" sz="1100" dirty="0" err="1">
                <a:latin typeface="ITC Franklin Gothic Std Book" panose="020B0504030503020204" pitchFamily="34" charset="77"/>
              </a:rPr>
              <a:t>byddech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datrys</a:t>
            </a:r>
            <a:r>
              <a:rPr lang="en-US" sz="1100" dirty="0">
                <a:latin typeface="ITC Franklin Gothic Std Book" panose="020B0504030503020204" pitchFamily="34" charset="77"/>
              </a:rPr>
              <a:t>  </a:t>
            </a:r>
            <a:r>
              <a:rPr lang="en-US" sz="1100" b="1" dirty="0">
                <a:latin typeface="ITC Franklin Gothic Std Book" panose="020B0504030503020204" pitchFamily="34" charset="77"/>
              </a:rPr>
              <a:t>problem</a:t>
            </a:r>
            <a:r>
              <a:rPr lang="en-US" sz="1100" dirty="0">
                <a:latin typeface="ITC Franklin Gothic Std Book" panose="020B0504030503020204" pitchFamily="34" charset="77"/>
              </a:rPr>
              <a:t>  yr </a:t>
            </a:r>
            <a:r>
              <a:rPr lang="en-US" sz="1100" dirty="0" err="1">
                <a:latin typeface="ITC Franklin Gothic Std Book" panose="020B0504030503020204" pitchFamily="34" charset="77"/>
              </a:rPr>
              <a:t>ydych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frwdfrydig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ei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chylch</a:t>
            </a:r>
            <a:r>
              <a:rPr lang="en-US" sz="1100" dirty="0">
                <a:latin typeface="ITC Franklin Gothic Std Book" panose="020B0504030503020204" pitchFamily="34" charset="77"/>
              </a:rPr>
              <a:t>, </a:t>
            </a:r>
            <a:r>
              <a:rPr lang="en-US" sz="1100" dirty="0" err="1">
                <a:latin typeface="ITC Franklin Gothic Std Book" panose="020B0504030503020204" pitchFamily="34" charset="77"/>
              </a:rPr>
              <a:t>boed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broblem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fyd-eang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neu’n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broblem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leol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br>
              <a:rPr lang="en-US" sz="1100" dirty="0">
                <a:latin typeface="ITC Franklin Gothic Std Book" panose="020B0504030503020204" pitchFamily="34" charset="77"/>
              </a:rPr>
            </a:br>
            <a:r>
              <a:rPr lang="en-US" sz="1100" dirty="0">
                <a:latin typeface="ITC Franklin Gothic Std Book" panose="020B0504030503020204" pitchFamily="34" charset="77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latin typeface="ITC Franklin Gothic Std Book" panose="020B0504030503020204" pitchFamily="34" charset="77"/>
              </a:rPr>
              <a:t>Creu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cerflun</a:t>
            </a:r>
            <a:r>
              <a:rPr lang="en-US" sz="1100" b="1" dirty="0">
                <a:latin typeface="ITC Franklin Gothic Std Book" panose="020B0504030503020204" pitchFamily="34" charset="77"/>
              </a:rPr>
              <a:t>  </a:t>
            </a:r>
            <a:r>
              <a:rPr lang="en-US" sz="1100" dirty="0">
                <a:latin typeface="ITC Franklin Gothic Std Book" panose="020B0504030503020204" pitchFamily="34" charset="77"/>
              </a:rPr>
              <a:t>o </a:t>
            </a:r>
            <a:r>
              <a:rPr lang="en-US" sz="1100" dirty="0" err="1">
                <a:latin typeface="ITC Franklin Gothic Std Book" panose="020B0504030503020204" pitchFamily="34" charset="77"/>
              </a:rPr>
              <a:t>ddyfais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ym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maes</a:t>
            </a:r>
            <a:r>
              <a:rPr lang="en-US" sz="1100" dirty="0">
                <a:latin typeface="ITC Franklin Gothic Std Book" panose="020B0504030503020204" pitchFamily="34" charset="77"/>
              </a:rPr>
              <a:t> iechyd, </a:t>
            </a:r>
            <a:r>
              <a:rPr lang="en-US" sz="1100" dirty="0" err="1">
                <a:latin typeface="ITC Franklin Gothic Std Book" panose="020B0504030503020204" pitchFamily="34" charset="77"/>
              </a:rPr>
              <a:t>sydd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wedi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gwella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ansawdd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eich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bywyd</a:t>
            </a:r>
            <a:r>
              <a:rPr lang="en-US" sz="1100" dirty="0">
                <a:latin typeface="ITC Franklin Gothic Std Book" panose="020B0504030503020204" pitchFamily="34" charset="77"/>
              </a:rPr>
              <a:t> chi neu </a:t>
            </a:r>
            <a:r>
              <a:rPr lang="en-US" sz="1100" dirty="0" err="1">
                <a:latin typeface="ITC Franklin Gothic Std Book" panose="020B0504030503020204" pitchFamily="34" charset="77"/>
              </a:rPr>
              <a:t>fywyd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rhywun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sy’n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annwyl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i</a:t>
            </a:r>
            <a:r>
              <a:rPr lang="en-US" sz="1100" dirty="0">
                <a:latin typeface="ITC Franklin Gothic Std Book" panose="020B0504030503020204" pitchFamily="34" charset="77"/>
              </a:rPr>
              <a:t> chi</a:t>
            </a:r>
            <a:br>
              <a:rPr lang="en-US" sz="1100" dirty="0">
                <a:latin typeface="ITC Franklin Gothic Std Book" panose="020B0504030503020204" pitchFamily="34" charset="77"/>
              </a:rPr>
            </a:br>
            <a:endParaRPr lang="en-US" sz="1100" dirty="0">
              <a:latin typeface="ITC Franklin Gothic Std Book" panose="020B050403050302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latin typeface="ITC Franklin Gothic Std Book" panose="020B0504030503020204" pitchFamily="34" charset="77"/>
              </a:rPr>
              <a:t>Cyfarwyddo</a:t>
            </a:r>
            <a:r>
              <a:rPr lang="en-US" sz="1100" b="1" dirty="0">
                <a:latin typeface="ITC Franklin Gothic Std Book" panose="020B0504030503020204" pitchFamily="34" charset="77"/>
              </a:rPr>
              <a:t>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fideo</a:t>
            </a:r>
            <a:r>
              <a:rPr lang="en-US" sz="1100" b="1" dirty="0">
                <a:latin typeface="ITC Franklin Gothic Std Book" panose="020B0504030503020204" pitchFamily="34" charset="77"/>
              </a:rPr>
              <a:t>  </a:t>
            </a:r>
            <a:r>
              <a:rPr lang="en-US" sz="1100" dirty="0" err="1">
                <a:latin typeface="ITC Franklin Gothic Std Book" panose="020B0504030503020204" pitchFamily="34" charset="77"/>
              </a:rPr>
              <a:t>sy’n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esbonio’r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ffiseg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sy’n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perthyn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i’ch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hoff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gamp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ym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maes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chwaraeon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br>
              <a:rPr lang="en-US" sz="1100" dirty="0">
                <a:latin typeface="ITC Franklin Gothic Std Book" panose="020B0504030503020204" pitchFamily="34" charset="77"/>
              </a:rPr>
            </a:br>
            <a:endParaRPr lang="en-US" sz="1100" dirty="0">
              <a:latin typeface="ITC Franklin Gothic Std Book" panose="020B050403050302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latin typeface="ITC Franklin Gothic Std Book" panose="020B0504030503020204" pitchFamily="34" charset="77"/>
              </a:rPr>
              <a:t>Canu</a:t>
            </a:r>
            <a:r>
              <a:rPr lang="en-US" sz="1100" b="1" dirty="0">
                <a:latin typeface="ITC Franklin Gothic Std Book" panose="020B0504030503020204" pitchFamily="34" charset="77"/>
              </a:rPr>
              <a:t>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cân</a:t>
            </a:r>
            <a:r>
              <a:rPr lang="en-US" sz="1100" b="1" dirty="0">
                <a:latin typeface="ITC Franklin Gothic Std Book" panose="020B0504030503020204" pitchFamily="34" charset="77"/>
              </a:rPr>
              <a:t>  </a:t>
            </a:r>
            <a:r>
              <a:rPr lang="en-US" sz="1100" dirty="0">
                <a:latin typeface="ITC Franklin Gothic Std Book" panose="020B0504030503020204" pitchFamily="34" charset="77"/>
              </a:rPr>
              <a:t>neu </a:t>
            </a:r>
            <a:r>
              <a:rPr lang="en-US" sz="1100" dirty="0" err="1">
                <a:latin typeface="ITC Franklin Gothic Std Book" panose="020B0504030503020204" pitchFamily="34" charset="77"/>
              </a:rPr>
              <a:t>chwarae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offeryn</a:t>
            </a:r>
            <a:r>
              <a:rPr lang="en-US" sz="1100" dirty="0">
                <a:latin typeface="ITC Franklin Gothic Std Book" panose="020B0504030503020204" pitchFamily="34" charset="77"/>
              </a:rPr>
              <a:t>, ac </a:t>
            </a:r>
            <a:r>
              <a:rPr lang="en-US" sz="1100" dirty="0" err="1">
                <a:latin typeface="ITC Franklin Gothic Std Book" panose="020B0504030503020204" pitchFamily="34" charset="77"/>
              </a:rPr>
              <a:t>esbonio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sut</a:t>
            </a:r>
            <a:r>
              <a:rPr lang="en-US" sz="1100" dirty="0">
                <a:latin typeface="ITC Franklin Gothic Std Book" panose="020B0504030503020204" pitchFamily="34" charset="77"/>
              </a:rPr>
              <a:t> y </a:t>
            </a:r>
            <a:r>
              <a:rPr lang="en-US" sz="1100" dirty="0" err="1">
                <a:latin typeface="ITC Franklin Gothic Std Book" panose="020B0504030503020204" pitchFamily="34" charset="77"/>
              </a:rPr>
              <a:t>mae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ffiseg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gwneud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i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gerddoriaeth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ddigwydd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br>
              <a:rPr lang="en-US" sz="1100" dirty="0">
                <a:latin typeface="ITC Franklin Gothic Std Book" panose="020B0504030503020204" pitchFamily="34" charset="77"/>
              </a:rPr>
            </a:br>
            <a:endParaRPr lang="en-US" sz="1100" dirty="0">
              <a:latin typeface="ITC Franklin Gothic Std Book" panose="020B050403050302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latin typeface="ITC Franklin Gothic Std Book" panose="020B0504030503020204" pitchFamily="34" charset="77"/>
              </a:rPr>
              <a:t>Meddwl</a:t>
            </a:r>
            <a:r>
              <a:rPr lang="en-US" sz="1100" b="1" dirty="0">
                <a:latin typeface="ITC Franklin Gothic Std Book" panose="020B0504030503020204" pitchFamily="34" charset="77"/>
              </a:rPr>
              <a:t> am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eich</a:t>
            </a:r>
            <a:r>
              <a:rPr lang="en-US" sz="1100" b="1" dirty="0">
                <a:latin typeface="ITC Franklin Gothic Std Book" panose="020B0504030503020204" pitchFamily="34" charset="77"/>
              </a:rPr>
              <a:t>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arwr</a:t>
            </a:r>
            <a:r>
              <a:rPr lang="en-US" sz="1100" b="1" dirty="0">
                <a:latin typeface="ITC Franklin Gothic Std Book" panose="020B0504030503020204" pitchFamily="34" charset="77"/>
              </a:rPr>
              <a:t>   </a:t>
            </a:r>
            <a:r>
              <a:rPr lang="en-US" sz="1100" dirty="0">
                <a:latin typeface="ITC Franklin Gothic Std Book" panose="020B0504030503020204" pitchFamily="34" charset="77"/>
              </a:rPr>
              <a:t>- </a:t>
            </a:r>
            <a:r>
              <a:rPr lang="en-US" sz="1100" dirty="0" err="1">
                <a:latin typeface="ITC Franklin Gothic Std Book" panose="020B0504030503020204" pitchFamily="34" charset="77"/>
              </a:rPr>
              <a:t>rhywun</a:t>
            </a:r>
            <a:r>
              <a:rPr lang="en-US" sz="1100" dirty="0">
                <a:latin typeface="ITC Franklin Gothic Std Book" panose="020B0504030503020204" pitchFamily="34" charset="77"/>
              </a:rPr>
              <a:t> yr </a:t>
            </a:r>
            <a:r>
              <a:rPr lang="en-US" sz="1100" dirty="0" err="1">
                <a:latin typeface="ITC Franklin Gothic Std Book" panose="020B0504030503020204" pitchFamily="34" charset="77"/>
              </a:rPr>
              <a:t>ydych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ei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edmygu</a:t>
            </a:r>
            <a:r>
              <a:rPr lang="en-US" sz="1100" dirty="0">
                <a:latin typeface="ITC Franklin Gothic Std Book" panose="020B0504030503020204" pitchFamily="34" charset="77"/>
              </a:rPr>
              <a:t> – ac </a:t>
            </a:r>
            <a:r>
              <a:rPr lang="en-US" sz="1100" dirty="0" err="1">
                <a:latin typeface="ITC Franklin Gothic Std Book" panose="020B0504030503020204" pitchFamily="34" charset="77"/>
              </a:rPr>
              <a:t>esbonio’r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ffiseg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sy’n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perthyn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i’r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hyn</a:t>
            </a:r>
            <a:r>
              <a:rPr lang="en-US" sz="1100" dirty="0">
                <a:latin typeface="ITC Franklin Gothic Std Book" panose="020B0504030503020204" pitchFamily="34" charset="77"/>
              </a:rPr>
              <a:t> y </a:t>
            </a:r>
            <a:r>
              <a:rPr lang="en-US" sz="1100" dirty="0" err="1">
                <a:latin typeface="ITC Franklin Gothic Std Book" panose="020B0504030503020204" pitchFamily="34" charset="77"/>
              </a:rPr>
              <a:t>mae’n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enwog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amdano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br>
              <a:rPr lang="en-US" sz="1100" dirty="0">
                <a:latin typeface="ITC Franklin Gothic Std Book" panose="020B0504030503020204" pitchFamily="34" charset="77"/>
              </a:rPr>
            </a:br>
            <a:endParaRPr lang="en-US" sz="1100" dirty="0">
              <a:latin typeface="ITC Franklin Gothic Std Book" panose="020B050403050302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latin typeface="ITC Franklin Gothic Std Book" panose="020B0504030503020204" pitchFamily="34" charset="77"/>
              </a:rPr>
              <a:t>Gwnïo</a:t>
            </a:r>
            <a:r>
              <a:rPr lang="en-US" sz="1100" b="1" dirty="0">
                <a:latin typeface="ITC Franklin Gothic Std Book" panose="020B0504030503020204" pitchFamily="34" charset="77"/>
              </a:rPr>
              <a:t>,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pobi</a:t>
            </a:r>
            <a:r>
              <a:rPr lang="en-US" sz="1100" b="1" dirty="0">
                <a:latin typeface="ITC Franklin Gothic Std Book" panose="020B0504030503020204" pitchFamily="34" charset="77"/>
              </a:rPr>
              <a:t> neu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adeiladu</a:t>
            </a:r>
            <a:r>
              <a:rPr lang="en-US" sz="1100" b="1" dirty="0">
                <a:latin typeface="ITC Franklin Gothic Std Book" panose="020B0504030503020204" pitchFamily="34" charset="77"/>
              </a:rPr>
              <a:t>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rhywbeth</a:t>
            </a:r>
            <a:r>
              <a:rPr lang="en-US" sz="1100" b="1" dirty="0">
                <a:latin typeface="ITC Franklin Gothic Std Book" panose="020B0504030503020204" pitchFamily="34" charset="77"/>
              </a:rPr>
              <a:t>,  </a:t>
            </a:r>
            <a:r>
              <a:rPr lang="en-US" sz="1100" dirty="0">
                <a:latin typeface="ITC Franklin Gothic Std Book" panose="020B0504030503020204" pitchFamily="34" charset="77"/>
              </a:rPr>
              <a:t>a </a:t>
            </a:r>
            <a:r>
              <a:rPr lang="en-US" sz="1100" dirty="0" err="1">
                <a:latin typeface="ITC Franklin Gothic Std Book" panose="020B0504030503020204" pitchFamily="34" charset="77"/>
              </a:rPr>
              <a:t>dangos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i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ni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sut</a:t>
            </a:r>
            <a:r>
              <a:rPr lang="en-US" sz="1100" dirty="0">
                <a:latin typeface="ITC Franklin Gothic Std Book" panose="020B0504030503020204" pitchFamily="34" charset="77"/>
              </a:rPr>
              <a:t> y </a:t>
            </a:r>
            <a:r>
              <a:rPr lang="en-US" sz="1100" dirty="0" err="1">
                <a:latin typeface="ITC Franklin Gothic Std Book" panose="020B0504030503020204" pitchFamily="34" charset="77"/>
              </a:rPr>
              <a:t>mae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ffiseg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golygu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ei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fod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bosibl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br>
              <a:rPr lang="en-US" sz="1100" dirty="0">
                <a:latin typeface="ITC Franklin Gothic Std Book" panose="020B0504030503020204" pitchFamily="34" charset="77"/>
              </a:rPr>
            </a:br>
            <a:endParaRPr lang="en-US" sz="1100" dirty="0">
              <a:latin typeface="ITC Franklin Gothic Std Book" panose="020B050403050302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latin typeface="ITC Franklin Gothic Std Book" panose="020B0504030503020204" pitchFamily="34" charset="77"/>
              </a:rPr>
              <a:t>Troi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eich</a:t>
            </a:r>
            <a:r>
              <a:rPr lang="en-US" sz="1100" b="1" dirty="0">
                <a:latin typeface="ITC Franklin Gothic Std Book" panose="020B0504030503020204" pitchFamily="34" charset="77"/>
              </a:rPr>
              <a:t>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hoff</a:t>
            </a:r>
            <a:r>
              <a:rPr lang="en-US" sz="1100" b="1" dirty="0">
                <a:latin typeface="ITC Franklin Gothic Std Book" panose="020B0504030503020204" pitchFamily="34" charset="77"/>
              </a:rPr>
              <a:t>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gêm</a:t>
            </a:r>
            <a:r>
              <a:rPr lang="en-US" sz="1100" b="1" dirty="0">
                <a:latin typeface="ITC Franklin Gothic Std Book" panose="020B0504030503020204" pitchFamily="34" charset="77"/>
              </a:rPr>
              <a:t> </a:t>
            </a:r>
            <a:r>
              <a:rPr lang="en-US" sz="1100" b="1" dirty="0" err="1">
                <a:latin typeface="ITC Franklin Gothic Std Book" panose="020B0504030503020204" pitchFamily="34" charset="77"/>
              </a:rPr>
              <a:t>ymlaen</a:t>
            </a:r>
            <a:r>
              <a:rPr lang="en-US" sz="1100" b="1" dirty="0">
                <a:latin typeface="ITC Franklin Gothic Std Book" panose="020B0504030503020204" pitchFamily="34" charset="77"/>
              </a:rPr>
              <a:t>,  </a:t>
            </a:r>
            <a:r>
              <a:rPr lang="en-US" sz="1100" dirty="0">
                <a:latin typeface="ITC Franklin Gothic Std Book" panose="020B0504030503020204" pitchFamily="34" charset="77"/>
              </a:rPr>
              <a:t>a </a:t>
            </a:r>
            <a:r>
              <a:rPr lang="en-US" sz="1100" dirty="0" err="1">
                <a:latin typeface="ITC Franklin Gothic Std Book" panose="020B0504030503020204" pitchFamily="34" charset="77"/>
              </a:rPr>
              <a:t>dangos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sut</a:t>
            </a:r>
            <a:r>
              <a:rPr lang="en-US" sz="1100" dirty="0">
                <a:latin typeface="ITC Franklin Gothic Std Book" panose="020B0504030503020204" pitchFamily="34" charset="77"/>
              </a:rPr>
              <a:t> y </a:t>
            </a:r>
            <a:r>
              <a:rPr lang="en-US" sz="1100" dirty="0" err="1">
                <a:latin typeface="ITC Franklin Gothic Std Book" panose="020B0504030503020204" pitchFamily="34" charset="77"/>
              </a:rPr>
              <a:t>mae’n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defnyddio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ffiseg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i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fod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yn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  <a:r>
              <a:rPr lang="en-US" sz="1100" dirty="0" err="1">
                <a:latin typeface="ITC Franklin Gothic Std Book" panose="020B0504030503020204" pitchFamily="34" charset="77"/>
              </a:rPr>
              <a:t>realistig</a:t>
            </a:r>
            <a:r>
              <a:rPr lang="en-US" sz="1100" dirty="0">
                <a:latin typeface="ITC Franklin Gothic Std Book" panose="020B0504030503020204" pitchFamily="34" charset="77"/>
              </a:rPr>
              <a:t> </a:t>
            </a:r>
          </a:p>
        </p:txBody>
      </p:sp>
      <p:pic>
        <p:nvPicPr>
          <p:cNvPr id="15" name="Picture 14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3061E57B-46FA-B4E1-35AC-AC777A0FF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34D6937-6D0A-9B5B-B85D-0063DA007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48" y="1919187"/>
            <a:ext cx="1012863" cy="977199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E175521-7EA5-7E55-7A05-479073ACC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65" y="536108"/>
            <a:ext cx="844393" cy="550691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8AA4F55-5A05-D385-942D-3CA791AB9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6" y="-644856"/>
            <a:ext cx="1168400" cy="1127259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0D3F2BF-6CB8-17A7-A0A5-BAF74408A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11" y="1306904"/>
            <a:ext cx="476577" cy="476577"/>
          </a:xfrm>
          <a:prstGeom prst="rect">
            <a:avLst/>
          </a:prstGeom>
        </p:spPr>
      </p:pic>
      <p:pic>
        <p:nvPicPr>
          <p:cNvPr id="22" name="Picture 21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D5441DCE-B8BA-DF50-C182-C3C492A83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44" y="3252853"/>
            <a:ext cx="1060032" cy="1022707"/>
          </a:xfrm>
          <a:prstGeom prst="rect">
            <a:avLst/>
          </a:prstGeom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75192C8-D682-E2CC-ED98-58AA8CCB75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40" y="3544778"/>
            <a:ext cx="456853" cy="2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0F382-E4BE-4FC2-2DA2-F3813A3B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B2E75B-F15F-69E5-0C9A-5355AD1DA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177524"/>
            <a:ext cx="4466795" cy="347613"/>
          </a:xfrm>
        </p:spPr>
        <p:txBody>
          <a:bodyPr/>
          <a:lstStyle/>
          <a:p>
            <a:r>
              <a:rPr lang="en-US" dirty="0"/>
              <a:t>Y </a:t>
            </a:r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438D1-9764-0FD5-BA2C-BF5B83636201}"/>
              </a:ext>
            </a:extLst>
          </p:cNvPr>
          <p:cNvSpPr txBox="1"/>
          <p:nvPr/>
        </p:nvSpPr>
        <p:spPr>
          <a:xfrm>
            <a:off x="426629" y="2037385"/>
            <a:ext cx="6444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dirty="0">
                <a:latin typeface="ITC Franklin Gothic Std Book" panose="020B0504030503020204" pitchFamily="34" charset="77"/>
                <a:ea typeface="+mn-lt"/>
                <a:cs typeface="+mn-lt"/>
              </a:rPr>
              <a:t>Allwch chi feddwl yn syth am unrhyw syniadau? </a:t>
            </a:r>
            <a:br>
              <a:rPr lang="cy-GB" sz="1800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r>
              <a:rPr lang="cy-GB" sz="1800" dirty="0">
                <a:latin typeface="ITC Franklin Gothic Std Book" panose="020B0504030503020204" pitchFamily="34" charset="77"/>
                <a:ea typeface="+mn-lt"/>
                <a:cs typeface="+mn-lt"/>
              </a:rPr>
              <a:t>Dechreuwch eu nodi ar bapur a byddwch yn greadigol!</a:t>
            </a:r>
          </a:p>
          <a:p>
            <a:endParaRPr lang="cy-GB" sz="1800" dirty="0">
              <a:latin typeface="ITC Franklin Gothic Std Book" panose="020B0504030503020204" pitchFamily="34" charset="77"/>
              <a:ea typeface="+mn-lt"/>
              <a:cs typeface="+mn-lt"/>
            </a:endParaRPr>
          </a:p>
          <a:p>
            <a:r>
              <a:rPr lang="cy-GB" sz="1800" dirty="0">
                <a:latin typeface="ITC Franklin Gothic Std Book" panose="020B0504030503020204" pitchFamily="34" charset="77"/>
                <a:ea typeface="+mn-lt"/>
                <a:cs typeface="+mn-lt"/>
              </a:rPr>
              <a:t>Gofynnwch i’ch athro/athrawes neu’ch rhiant/gofalwr am help gyda syniadau ac am wybodaeth ynglŷn â dyddiadau cau.</a:t>
            </a:r>
          </a:p>
          <a:p>
            <a:endParaRPr lang="cy-GB" sz="1800" dirty="0">
              <a:latin typeface="ITC Franklin Gothic Std Book" panose="020B0504030503020204" pitchFamily="34" charset="77"/>
              <a:ea typeface="+mn-lt"/>
              <a:cs typeface="+mn-lt"/>
            </a:endParaRP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521941B-20B4-AEA4-9785-D4A7E51C1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4407408"/>
            <a:ext cx="2487852" cy="724662"/>
          </a:xfrm>
          <a:prstGeom prst="rect">
            <a:avLst/>
          </a:prstGeom>
        </p:spPr>
      </p:pic>
      <p:pic>
        <p:nvPicPr>
          <p:cNvPr id="6" name="Picture 5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6175BE25-1A1C-86B3-E508-3C1081A66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45B36F1-762F-F02F-6FB8-5C3EDD4E3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96" y="1274161"/>
            <a:ext cx="1012863" cy="977199"/>
          </a:xfrm>
          <a:prstGeom prst="rect">
            <a:avLst/>
          </a:prstGeom>
        </p:spPr>
      </p:pic>
      <p:pic>
        <p:nvPicPr>
          <p:cNvPr id="12" name="Picture 1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DC33F199-60BA-0FC7-CF67-A7CEEA7E1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364501"/>
            <a:ext cx="1439418" cy="469024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91F1F75-A4BC-1709-165E-D3B9DE67A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8" y="2236619"/>
            <a:ext cx="1168400" cy="76200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178D5B6-2F09-1769-21B4-2D63D6BA7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91" y="3928220"/>
            <a:ext cx="1169140" cy="1127973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5BC3C7-282A-66DB-B4F3-EAE475253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05" y="132447"/>
            <a:ext cx="573509" cy="573509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5E75255-5D03-784D-2F01-0B423E324D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141" y="3992207"/>
            <a:ext cx="1646875" cy="576406"/>
          </a:xfrm>
          <a:prstGeom prst="rect">
            <a:avLst/>
          </a:prstGeom>
        </p:spPr>
      </p:pic>
      <p:pic>
        <p:nvPicPr>
          <p:cNvPr id="24" name="Picture 23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AA52A7CC-2632-FA15-91BC-BAFFC06619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1" y="4407408"/>
            <a:ext cx="1060032" cy="1022707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A97A690-079A-8734-1A4D-7BCFD41394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1" y="4466721"/>
            <a:ext cx="566309" cy="36933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71BCD6D-59F3-7856-9F3F-C23C80976738}"/>
              </a:ext>
            </a:extLst>
          </p:cNvPr>
          <p:cNvSpPr/>
          <p:nvPr/>
        </p:nvSpPr>
        <p:spPr>
          <a:xfrm>
            <a:off x="5003152" y="-1618488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2BDC37-6D2F-7BC7-C4CE-E0EAFDB33DA6}"/>
              </a:ext>
            </a:extLst>
          </p:cNvPr>
          <p:cNvSpPr/>
          <p:nvPr/>
        </p:nvSpPr>
        <p:spPr>
          <a:xfrm>
            <a:off x="-1347042" y="5151501"/>
            <a:ext cx="8863409" cy="1785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90824E-BE88-DAD2-033F-6D177C8A5607}"/>
              </a:ext>
            </a:extLst>
          </p:cNvPr>
          <p:cNvSpPr/>
          <p:nvPr/>
        </p:nvSpPr>
        <p:spPr>
          <a:xfrm>
            <a:off x="-5397251" y="370814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2" name="Picture 31" descr="A yellow and black corner&#10;&#10;AI-generated content may be incorrect.">
            <a:extLst>
              <a:ext uri="{FF2B5EF4-FFF2-40B4-BE49-F238E27FC236}">
                <a16:creationId xmlns:a16="http://schemas.microsoft.com/office/drawing/2014/main" id="{3270CBEE-A19C-902B-9CCA-6B1385305E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44" y="3058792"/>
            <a:ext cx="1328329" cy="128155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DF5179F-73A0-1855-F9BB-1AB0CCA35366}"/>
              </a:ext>
            </a:extLst>
          </p:cNvPr>
          <p:cNvSpPr/>
          <p:nvPr/>
        </p:nvSpPr>
        <p:spPr>
          <a:xfrm>
            <a:off x="9165082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FFED16-49DF-B8A2-E957-4FBD2E21A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0698F-17CD-62A1-DC56-9BFBE163D98A}"/>
              </a:ext>
            </a:extLst>
          </p:cNvPr>
          <p:cNvSpPr txBox="1"/>
          <p:nvPr/>
        </p:nvSpPr>
        <p:spPr>
          <a:xfrm>
            <a:off x="426629" y="3806051"/>
            <a:ext cx="81816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ITC Franklin Gothic Std Book" panose="020B0504030503020204" pitchFamily="34" charset="77"/>
                <a:ea typeface="+mn-lt"/>
                <a:cs typeface="+mn-lt"/>
              </a:rPr>
              <a:t>A </a:t>
            </a:r>
            <a:r>
              <a:rPr lang="en-GB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chofiwch</a:t>
            </a:r>
            <a:r>
              <a:rPr lang="en-GB" b="1" dirty="0">
                <a:latin typeface="ITC Franklin Gothic Std Book" panose="020B0504030503020204" pitchFamily="34" charset="77"/>
                <a:ea typeface="+mn-lt"/>
                <a:cs typeface="+mn-lt"/>
              </a:rPr>
              <a:t> … </a:t>
            </a:r>
            <a:r>
              <a:rPr lang="en-GB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feddwl</a:t>
            </a:r>
            <a:r>
              <a:rPr lang="en-GB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yn</a:t>
            </a:r>
            <a:r>
              <a:rPr lang="en-GB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wahanol</a:t>
            </a:r>
            <a:r>
              <a:rPr lang="en-GB" b="1" dirty="0">
                <a:latin typeface="ITC Franklin Gothic Std Book" panose="020B0504030503020204" pitchFamily="34" charset="77"/>
                <a:ea typeface="+mn-lt"/>
                <a:cs typeface="+mn-lt"/>
              </a:rPr>
              <a:t> am </a:t>
            </a:r>
            <a:r>
              <a:rPr lang="en-GB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ffiseg</a:t>
            </a:r>
            <a:r>
              <a:rPr lang="en-GB" b="1" dirty="0">
                <a:latin typeface="ITC Franklin Gothic Std Book" panose="020B0504030503020204" pitchFamily="34" charset="77"/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50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B6315-7B35-5B9B-C5FC-55C96EB8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478463"/>
            <a:ext cx="6843579" cy="347613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ysbrydoli</a:t>
            </a:r>
            <a:r>
              <a:rPr lang="en-US" dirty="0"/>
              <a:t> </a:t>
            </a:r>
            <a:r>
              <a:rPr lang="en-US" dirty="0" err="1"/>
              <a:t>cenhedlaeth</a:t>
            </a:r>
            <a:r>
              <a:rPr lang="en-US" dirty="0"/>
              <a:t> </a:t>
            </a:r>
            <a:r>
              <a:rPr lang="en-US" dirty="0" err="1"/>
              <a:t>gyfan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FC9A9-CF46-5361-883B-20A58519D746}"/>
              </a:ext>
            </a:extLst>
          </p:cNvPr>
          <p:cNvSpPr txBox="1"/>
          <p:nvPr/>
        </p:nvSpPr>
        <p:spPr>
          <a:xfrm>
            <a:off x="426629" y="2413203"/>
            <a:ext cx="60930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Beth am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gymryd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rhan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yn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‘The Eurekas’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eleni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: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cystadleuaeth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ledled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y DU ac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Iwerddon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ar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gyfer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myfyrwyr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11-16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oed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lle’r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ydym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yn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eu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herio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i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ateb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 y </a:t>
            </a:r>
            <a:r>
              <a:rPr lang="en-GB" sz="1800" dirty="0" err="1">
                <a:latin typeface="ITC Franklin Gothic Std Book" panose="020B0504030503020204" pitchFamily="34" charset="77"/>
                <a:ea typeface="+mn-lt"/>
                <a:cs typeface="+mn-lt"/>
              </a:rPr>
              <a:t>cwestiwn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: </a:t>
            </a: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F311956-8FE0-09ED-0B11-4C6D22019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4407408"/>
            <a:ext cx="2487852" cy="724662"/>
          </a:xfrm>
          <a:prstGeom prst="rect">
            <a:avLst/>
          </a:prstGeom>
        </p:spPr>
      </p:pic>
      <p:pic>
        <p:nvPicPr>
          <p:cNvPr id="6" name="Picture 5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6094320E-AB94-BDDC-626F-EBA6B823D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6E8C52-AE7B-33E5-BD0A-43E3849CC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96" y="1274161"/>
            <a:ext cx="1012863" cy="977199"/>
          </a:xfrm>
          <a:prstGeom prst="rect">
            <a:avLst/>
          </a:prstGeom>
        </p:spPr>
      </p:pic>
      <p:pic>
        <p:nvPicPr>
          <p:cNvPr id="12" name="Picture 1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668082F8-DBAA-3262-196C-AAF6912CD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364501"/>
            <a:ext cx="1439418" cy="469024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1B2B50A-69F3-3082-F55F-4149C16B6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8" y="2236619"/>
            <a:ext cx="1168400" cy="76200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C2FBEE7-E9E1-C788-6214-2D900D344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91" y="3928220"/>
            <a:ext cx="1169140" cy="1127973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AB7CBDD-B938-8B13-F696-820611359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36" y="283996"/>
            <a:ext cx="775890" cy="775890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7A463C5-16E6-73D2-C3D7-329DC28CA4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141" y="3992207"/>
            <a:ext cx="1646875" cy="576406"/>
          </a:xfrm>
          <a:prstGeom prst="rect">
            <a:avLst/>
          </a:prstGeom>
        </p:spPr>
      </p:pic>
      <p:pic>
        <p:nvPicPr>
          <p:cNvPr id="24" name="Picture 23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B4D0B363-AFEB-8AD0-A8F8-F284F670B1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1" y="4407408"/>
            <a:ext cx="1060032" cy="1022707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23B4484-1C52-7F33-646D-8CF65E8926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36" y="4156676"/>
            <a:ext cx="761390" cy="4965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A430CF-5A66-E066-1238-F06B28BCFAEA}"/>
              </a:ext>
            </a:extLst>
          </p:cNvPr>
          <p:cNvSpPr/>
          <p:nvPr/>
        </p:nvSpPr>
        <p:spPr>
          <a:xfrm>
            <a:off x="5003152" y="-164741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4F7E4B-DDDC-2994-8713-67C4CF03FF1A}"/>
              </a:ext>
            </a:extLst>
          </p:cNvPr>
          <p:cNvSpPr/>
          <p:nvPr/>
        </p:nvSpPr>
        <p:spPr>
          <a:xfrm>
            <a:off x="-1347042" y="5151501"/>
            <a:ext cx="8863409" cy="1785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5CBB8C-29EB-2B51-2C2A-D8336D360B8A}"/>
              </a:ext>
            </a:extLst>
          </p:cNvPr>
          <p:cNvSpPr/>
          <p:nvPr/>
        </p:nvSpPr>
        <p:spPr>
          <a:xfrm>
            <a:off x="-5397251" y="370814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2" name="Picture 31" descr="A yellow and black corner&#10;&#10;AI-generated content may be incorrect.">
            <a:extLst>
              <a:ext uri="{FF2B5EF4-FFF2-40B4-BE49-F238E27FC236}">
                <a16:creationId xmlns:a16="http://schemas.microsoft.com/office/drawing/2014/main" id="{CD9C2EFD-40DD-1EE3-AC45-3CBC32BDE0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44" y="3058792"/>
            <a:ext cx="1328329" cy="128155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8BDAC7D-494F-59A9-48F9-91A2216E114E}"/>
              </a:ext>
            </a:extLst>
          </p:cNvPr>
          <p:cNvSpPr/>
          <p:nvPr/>
        </p:nvSpPr>
        <p:spPr>
          <a:xfrm>
            <a:off x="9165082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715B8DD-9B39-4734-27C5-50253F6D83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4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ED7CE29E-7D45-17EF-4426-C384A30D3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46E81E0-BF9D-FF9D-9BCB-5C9D504011E8}"/>
              </a:ext>
            </a:extLst>
          </p:cNvPr>
          <p:cNvSpPr/>
          <p:nvPr/>
        </p:nvSpPr>
        <p:spPr>
          <a:xfrm>
            <a:off x="7384942" y="4583875"/>
            <a:ext cx="1759058" cy="559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3415CB-373D-30BF-5B9A-38547635EE5E}"/>
              </a:ext>
            </a:extLst>
          </p:cNvPr>
          <p:cNvSpPr/>
          <p:nvPr/>
        </p:nvSpPr>
        <p:spPr>
          <a:xfrm>
            <a:off x="225631" y="1104404"/>
            <a:ext cx="7730837" cy="26275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2EDB4-C2E3-5835-A772-2523B80059B1}"/>
              </a:ext>
            </a:extLst>
          </p:cNvPr>
          <p:cNvSpPr/>
          <p:nvPr/>
        </p:nvSpPr>
        <p:spPr>
          <a:xfrm>
            <a:off x="557940" y="2464231"/>
            <a:ext cx="6304106" cy="798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05FB5-2304-CB64-14A1-47761D852CAC}"/>
              </a:ext>
            </a:extLst>
          </p:cNvPr>
          <p:cNvSpPr/>
          <p:nvPr/>
        </p:nvSpPr>
        <p:spPr>
          <a:xfrm>
            <a:off x="557940" y="1557580"/>
            <a:ext cx="6716800" cy="798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C232D-096C-0862-E474-B9864813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Sut all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Ffiseg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eich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helpu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i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weld y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byd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yn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wahanol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?</a:t>
            </a:r>
            <a:endParaRPr lang="en-US" dirty="0"/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C97D5A-BE08-1C3C-A063-AE261195E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15" y="932348"/>
            <a:ext cx="407855" cy="407855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315DDB-8912-D691-8255-F6328593C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7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EFC2EC-2F06-1416-509F-CA4579DE37E3}"/>
              </a:ext>
            </a:extLst>
          </p:cNvPr>
          <p:cNvSpPr/>
          <p:nvPr/>
        </p:nvSpPr>
        <p:spPr>
          <a:xfrm>
            <a:off x="1097322" y="3741766"/>
            <a:ext cx="2513213" cy="303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E95B8-0ED5-256C-562D-DD4ABD5B5E45}"/>
              </a:ext>
            </a:extLst>
          </p:cNvPr>
          <p:cNvSpPr/>
          <p:nvPr/>
        </p:nvSpPr>
        <p:spPr>
          <a:xfrm>
            <a:off x="1878583" y="2571750"/>
            <a:ext cx="1200794" cy="303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625CF-FFB4-22E6-7A4F-7089F04B66A7}"/>
              </a:ext>
            </a:extLst>
          </p:cNvPr>
          <p:cNvSpPr/>
          <p:nvPr/>
        </p:nvSpPr>
        <p:spPr>
          <a:xfrm>
            <a:off x="2776193" y="1038896"/>
            <a:ext cx="2185771" cy="303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604A2-08B1-B871-68B5-7547EB69F8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38896"/>
            <a:ext cx="8407225" cy="3474776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sz="1400" dirty="0">
                <a:ea typeface="+mn-lt"/>
                <a:cs typeface="+mn-lt"/>
              </a:rPr>
              <a:t>Mae ‘The Eurekas’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rhan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o’r</a:t>
            </a:r>
            <a:r>
              <a:rPr lang="en-GB" sz="1400" dirty="0">
                <a:ea typeface="+mn-lt"/>
                <a:cs typeface="+mn-lt"/>
              </a:rPr>
              <a:t>  </a:t>
            </a:r>
            <a:r>
              <a:rPr lang="en-GB" sz="1400" b="1" dirty="0" err="1">
                <a:ea typeface="+mn-lt"/>
                <a:cs typeface="+mn-lt"/>
              </a:rPr>
              <a:t>ymgyrch</a:t>
            </a:r>
            <a:r>
              <a:rPr lang="en-GB" sz="1400" b="1" dirty="0">
                <a:ea typeface="+mn-lt"/>
                <a:cs typeface="+mn-lt"/>
              </a:rPr>
              <a:t> </a:t>
            </a:r>
            <a:r>
              <a:rPr lang="en-GB" sz="1400" b="1" dirty="0" err="1">
                <a:ea typeface="+mn-lt"/>
                <a:cs typeface="+mn-lt"/>
              </a:rPr>
              <a:t>Torrwch</a:t>
            </a:r>
            <a:r>
              <a:rPr lang="en-GB" sz="1400" b="1" dirty="0">
                <a:ea typeface="+mn-lt"/>
                <a:cs typeface="+mn-lt"/>
              </a:rPr>
              <a:t> y </a:t>
            </a:r>
            <a:r>
              <a:rPr lang="en-GB" sz="1400" b="1" dirty="0" err="1">
                <a:ea typeface="+mn-lt"/>
                <a:cs typeface="+mn-lt"/>
              </a:rPr>
              <a:t>Ffiniau</a:t>
            </a:r>
            <a:r>
              <a:rPr lang="en-GB" sz="1400" b="1" dirty="0">
                <a:ea typeface="+mn-lt"/>
                <a:cs typeface="+mn-lt"/>
              </a:rPr>
              <a:t>  </a:t>
            </a:r>
            <a:r>
              <a:rPr lang="en-GB" sz="1400" dirty="0" err="1">
                <a:ea typeface="+mn-lt"/>
                <a:cs typeface="+mn-lt"/>
              </a:rPr>
              <a:t>sydd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wedi’i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greu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gan</a:t>
            </a:r>
            <a:r>
              <a:rPr lang="en-GB" sz="1400" dirty="0">
                <a:ea typeface="+mn-lt"/>
                <a:cs typeface="+mn-lt"/>
              </a:rPr>
              <a:t> y </a:t>
            </a:r>
            <a:r>
              <a:rPr lang="en-GB" sz="1400" dirty="0" err="1">
                <a:ea typeface="+mn-lt"/>
                <a:cs typeface="+mn-lt"/>
              </a:rPr>
              <a:t>Sefydliad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Ffiseg</a:t>
            </a:r>
            <a:r>
              <a:rPr lang="en-GB" sz="1400" dirty="0">
                <a:ea typeface="+mn-lt"/>
                <a:cs typeface="+mn-lt"/>
              </a:rPr>
              <a:t> </a:t>
            </a:r>
            <a:br>
              <a:rPr lang="en-GB" sz="1400" dirty="0">
                <a:ea typeface="+mn-lt"/>
                <a:cs typeface="+mn-lt"/>
              </a:rPr>
            </a:b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ehangu’r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ystod</a:t>
            </a:r>
            <a:r>
              <a:rPr lang="en-GB" sz="1400" dirty="0">
                <a:ea typeface="+mn-lt"/>
                <a:cs typeface="+mn-lt"/>
              </a:rPr>
              <a:t> o </a:t>
            </a:r>
            <a:r>
              <a:rPr lang="en-GB" sz="1400" dirty="0" err="1">
                <a:ea typeface="+mn-lt"/>
                <a:cs typeface="+mn-lt"/>
              </a:rPr>
              <a:t>bobl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sy’n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astudio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ffiseg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ôl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troi’n</a:t>
            </a:r>
            <a:r>
              <a:rPr lang="en-GB" sz="1400" dirty="0">
                <a:ea typeface="+mn-lt"/>
                <a:cs typeface="+mn-lt"/>
              </a:rPr>
              <a:t> 16 </a:t>
            </a:r>
            <a:r>
              <a:rPr lang="en-GB" sz="1400" dirty="0" err="1">
                <a:ea typeface="+mn-lt"/>
                <a:cs typeface="+mn-lt"/>
              </a:rPr>
              <a:t>oed</a:t>
            </a:r>
            <a:r>
              <a:rPr lang="en-GB" sz="1400" dirty="0">
                <a:ea typeface="+mn-lt"/>
                <a:cs typeface="+mn-lt"/>
              </a:rPr>
              <a:t> a </a:t>
            </a:r>
            <a:r>
              <a:rPr lang="en-GB" sz="1400" dirty="0" err="1">
                <a:ea typeface="+mn-lt"/>
                <a:cs typeface="+mn-lt"/>
              </a:rPr>
              <a:t>sicrhau</a:t>
            </a:r>
            <a:r>
              <a:rPr lang="en-GB" sz="1400" dirty="0">
                <a:ea typeface="+mn-lt"/>
                <a:cs typeface="+mn-lt"/>
              </a:rPr>
              <a:t> bod yr </a:t>
            </a:r>
            <a:r>
              <a:rPr lang="en-GB" sz="1400" dirty="0" err="1">
                <a:ea typeface="+mn-lt"/>
                <a:cs typeface="+mn-lt"/>
              </a:rPr>
              <a:t>ystod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honno</a:t>
            </a:r>
            <a:r>
              <a:rPr lang="en-GB" sz="1400" dirty="0">
                <a:ea typeface="+mn-lt"/>
                <a:cs typeface="+mn-lt"/>
              </a:rPr>
              <a:t> o </a:t>
            </a:r>
            <a:r>
              <a:rPr lang="en-GB" sz="1400" dirty="0" err="1">
                <a:ea typeface="+mn-lt"/>
                <a:cs typeface="+mn-lt"/>
              </a:rPr>
              <a:t>bobl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br>
              <a:rPr lang="en-GB" sz="1400" dirty="0">
                <a:ea typeface="+mn-lt"/>
                <a:cs typeface="+mn-lt"/>
              </a:rPr>
            </a:br>
            <a:r>
              <a:rPr lang="en-GB" sz="1400" dirty="0" err="1">
                <a:ea typeface="+mn-lt"/>
                <a:cs typeface="+mn-lt"/>
              </a:rPr>
              <a:t>fwy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amrywiol</a:t>
            </a:r>
            <a:r>
              <a:rPr lang="en-GB" sz="1400" dirty="0">
                <a:ea typeface="+mn-lt"/>
                <a:cs typeface="+mn-lt"/>
              </a:rPr>
              <a:t>. </a:t>
            </a:r>
          </a:p>
          <a:p>
            <a:pPr>
              <a:lnSpc>
                <a:spcPct val="125000"/>
              </a:lnSpc>
            </a:pPr>
            <a:endParaRPr lang="en-GB" sz="1400" b="1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en-GB" sz="1400" dirty="0">
                <a:ea typeface="+mn-lt"/>
                <a:cs typeface="+mn-lt"/>
              </a:rPr>
              <a:t>Mae </a:t>
            </a:r>
            <a:r>
              <a:rPr lang="en-GB" sz="1400" dirty="0" err="1">
                <a:ea typeface="+mn-lt"/>
                <a:cs typeface="+mn-lt"/>
              </a:rPr>
              <a:t>gan</a:t>
            </a:r>
            <a:r>
              <a:rPr lang="en-GB" sz="1400" dirty="0">
                <a:ea typeface="+mn-lt"/>
                <a:cs typeface="+mn-lt"/>
              </a:rPr>
              <a:t> bob </a:t>
            </a:r>
            <a:r>
              <a:rPr lang="en-GB" sz="1400" dirty="0" err="1">
                <a:ea typeface="+mn-lt"/>
                <a:cs typeface="+mn-lt"/>
              </a:rPr>
              <a:t>plentyn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ddawn</a:t>
            </a:r>
            <a:r>
              <a:rPr lang="en-GB" sz="1400" dirty="0">
                <a:ea typeface="+mn-lt"/>
                <a:cs typeface="+mn-lt"/>
              </a:rPr>
              <a:t> neu </a:t>
            </a:r>
            <a:r>
              <a:rPr lang="en-GB" sz="1400" dirty="0" err="1">
                <a:ea typeface="+mn-lt"/>
                <a:cs typeface="+mn-lt"/>
              </a:rPr>
              <a:t>sgìl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unigryw</a:t>
            </a:r>
            <a:r>
              <a:rPr lang="en-GB" sz="1400" dirty="0">
                <a:ea typeface="+mn-lt"/>
                <a:cs typeface="+mn-lt"/>
              </a:rPr>
              <a:t> – </a:t>
            </a:r>
            <a:r>
              <a:rPr lang="en-GB" sz="1400" dirty="0" err="1">
                <a:ea typeface="+mn-lt"/>
                <a:cs typeface="+mn-lt"/>
              </a:rPr>
              <a:t>ond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nid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ydynt</a:t>
            </a:r>
            <a:r>
              <a:rPr lang="en-GB" sz="1400" dirty="0">
                <a:ea typeface="+mn-lt"/>
                <a:cs typeface="+mn-lt"/>
              </a:rPr>
              <a:t> bob </a:t>
            </a:r>
            <a:r>
              <a:rPr lang="en-GB" sz="1400" dirty="0" err="1">
                <a:ea typeface="+mn-lt"/>
                <a:cs typeface="+mn-lt"/>
              </a:rPr>
              <a:t>amser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cael</a:t>
            </a:r>
            <a:r>
              <a:rPr lang="en-GB" sz="1400" dirty="0">
                <a:ea typeface="+mn-lt"/>
                <a:cs typeface="+mn-lt"/>
              </a:rPr>
              <a:t> y </a:t>
            </a:r>
            <a:r>
              <a:rPr lang="en-GB" sz="1400" dirty="0" err="1">
                <a:ea typeface="+mn-lt"/>
                <a:cs typeface="+mn-lt"/>
              </a:rPr>
              <a:t>cyfle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rannu’r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ddawn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neu’r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sgìl</a:t>
            </a:r>
            <a:r>
              <a:rPr lang="en-GB" sz="1400" dirty="0">
                <a:ea typeface="+mn-lt"/>
                <a:cs typeface="+mn-lt"/>
              </a:rPr>
              <a:t> dan </a:t>
            </a:r>
            <a:r>
              <a:rPr lang="en-GB" sz="1400" dirty="0" err="1">
                <a:ea typeface="+mn-lt"/>
                <a:cs typeface="+mn-lt"/>
              </a:rPr>
              <a:t>sylw</a:t>
            </a:r>
            <a:r>
              <a:rPr lang="en-GB" sz="1400" dirty="0">
                <a:ea typeface="+mn-lt"/>
                <a:cs typeface="+mn-lt"/>
              </a:rPr>
              <a:t>. Mae  ‘</a:t>
            </a:r>
            <a:r>
              <a:rPr lang="en-GB" sz="1400" b="1" dirty="0">
                <a:ea typeface="+mn-lt"/>
                <a:cs typeface="+mn-lt"/>
              </a:rPr>
              <a:t>The Eurekas’ 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gyfle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bob </a:t>
            </a:r>
            <a:r>
              <a:rPr lang="en-GB" sz="1400" dirty="0" err="1">
                <a:ea typeface="+mn-lt"/>
                <a:cs typeface="+mn-lt"/>
              </a:rPr>
              <a:t>myfyriwr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ddisgleirio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drwy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archwilio’r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hyn</a:t>
            </a:r>
            <a:r>
              <a:rPr lang="en-GB" sz="1400" dirty="0">
                <a:ea typeface="+mn-lt"/>
                <a:cs typeface="+mn-lt"/>
              </a:rPr>
              <a:t> y </a:t>
            </a:r>
            <a:r>
              <a:rPr lang="en-GB" sz="1400" dirty="0" err="1">
                <a:ea typeface="+mn-lt"/>
                <a:cs typeface="+mn-lt"/>
              </a:rPr>
              <a:t>maent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frwdfrydig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gylch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fel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unigolion</a:t>
            </a:r>
            <a:r>
              <a:rPr lang="en-GB" sz="1400" dirty="0">
                <a:ea typeface="+mn-lt"/>
                <a:cs typeface="+mn-lt"/>
              </a:rPr>
              <a:t> a </a:t>
            </a:r>
            <a:r>
              <a:rPr lang="en-GB" sz="1400" dirty="0" err="1">
                <a:ea typeface="+mn-lt"/>
                <a:cs typeface="+mn-lt"/>
              </a:rPr>
              <a:t>chyfuno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hynny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â’r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byd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ffiseg</a:t>
            </a:r>
            <a:r>
              <a:rPr lang="en-GB" sz="1400" dirty="0">
                <a:ea typeface="+mn-lt"/>
                <a:cs typeface="+mn-lt"/>
              </a:rPr>
              <a:t>.  </a:t>
            </a:r>
            <a:endParaRPr lang="en-GB" sz="1400" dirty="0"/>
          </a:p>
          <a:p>
            <a:pPr>
              <a:lnSpc>
                <a:spcPct val="125000"/>
              </a:lnSpc>
            </a:pPr>
            <a:br>
              <a:rPr lang="en-GB" sz="1400" dirty="0">
                <a:ea typeface="+mn-lt"/>
                <a:cs typeface="+mn-lt"/>
              </a:rPr>
            </a:br>
            <a:r>
              <a:rPr lang="en-GB" sz="1400" dirty="0" err="1">
                <a:ea typeface="+mn-lt"/>
                <a:cs typeface="+mn-lt"/>
              </a:rPr>
              <a:t>P’un</a:t>
            </a:r>
            <a:r>
              <a:rPr lang="en-GB" sz="1400" dirty="0">
                <a:ea typeface="+mn-lt"/>
                <a:cs typeface="+mn-lt"/>
              </a:rPr>
              <a:t> a </a:t>
            </a:r>
            <a:r>
              <a:rPr lang="en-GB" sz="1400" dirty="0" err="1">
                <a:ea typeface="+mn-lt"/>
                <a:cs typeface="+mn-lt"/>
              </a:rPr>
              <a:t>ydych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addysgu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celf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cerddoriaeth</a:t>
            </a:r>
            <a:r>
              <a:rPr lang="en-GB" sz="1400" dirty="0">
                <a:ea typeface="+mn-lt"/>
                <a:cs typeface="+mn-lt"/>
              </a:rPr>
              <a:t>, Cymraeg neu </a:t>
            </a:r>
            <a:r>
              <a:rPr lang="en-GB" sz="1400" dirty="0" err="1">
                <a:ea typeface="+mn-lt"/>
                <a:cs typeface="+mn-lt"/>
              </a:rPr>
              <a:t>addysg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gorfforol</a:t>
            </a:r>
            <a:r>
              <a:rPr lang="en-GB" sz="1400" dirty="0">
                <a:ea typeface="+mn-lt"/>
                <a:cs typeface="+mn-lt"/>
              </a:rPr>
              <a:t>, gall </a:t>
            </a:r>
            <a:r>
              <a:rPr lang="en-GB" sz="1400" dirty="0" err="1">
                <a:ea typeface="+mn-lt"/>
                <a:cs typeface="+mn-lt"/>
              </a:rPr>
              <a:t>pob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athro</a:t>
            </a:r>
            <a:r>
              <a:rPr lang="en-GB" sz="1400" dirty="0">
                <a:ea typeface="+mn-lt"/>
                <a:cs typeface="+mn-lt"/>
              </a:rPr>
              <a:t>/</a:t>
            </a:r>
            <a:r>
              <a:rPr lang="en-GB" sz="1400" dirty="0" err="1">
                <a:ea typeface="+mn-lt"/>
                <a:cs typeface="+mn-lt"/>
              </a:rPr>
              <a:t>athrawes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ysbrydoli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myfyrwyr</a:t>
            </a:r>
            <a:r>
              <a:rPr lang="en-GB" sz="1400" dirty="0">
                <a:ea typeface="+mn-lt"/>
                <a:cs typeface="+mn-lt"/>
              </a:rPr>
              <a:t>  </a:t>
            </a:r>
            <a:r>
              <a:rPr lang="en-GB" sz="1400" b="1" dirty="0" err="1">
                <a:ea typeface="+mn-lt"/>
                <a:cs typeface="+mn-lt"/>
              </a:rPr>
              <a:t>i</a:t>
            </a:r>
            <a:r>
              <a:rPr lang="en-GB" sz="1400" b="1" dirty="0">
                <a:ea typeface="+mn-lt"/>
                <a:cs typeface="+mn-lt"/>
              </a:rPr>
              <a:t> </a:t>
            </a:r>
            <a:r>
              <a:rPr lang="en-GB" sz="1400" b="1" dirty="0" err="1">
                <a:ea typeface="+mn-lt"/>
                <a:cs typeface="+mn-lt"/>
              </a:rPr>
              <a:t>feddwl</a:t>
            </a:r>
            <a:r>
              <a:rPr lang="en-GB" sz="1400" b="1" dirty="0">
                <a:ea typeface="+mn-lt"/>
                <a:cs typeface="+mn-lt"/>
              </a:rPr>
              <a:t> </a:t>
            </a:r>
            <a:r>
              <a:rPr lang="en-GB" sz="1400" b="1" dirty="0" err="1">
                <a:ea typeface="+mn-lt"/>
                <a:cs typeface="+mn-lt"/>
              </a:rPr>
              <a:t>yn</a:t>
            </a:r>
            <a:r>
              <a:rPr lang="en-GB" sz="1400" b="1" dirty="0">
                <a:ea typeface="+mn-lt"/>
                <a:cs typeface="+mn-lt"/>
              </a:rPr>
              <a:t> </a:t>
            </a:r>
            <a:r>
              <a:rPr lang="en-GB" sz="1400" b="1" dirty="0" err="1">
                <a:ea typeface="+mn-lt"/>
                <a:cs typeface="+mn-lt"/>
              </a:rPr>
              <a:t>wahanol</a:t>
            </a:r>
            <a:r>
              <a:rPr lang="en-GB" sz="1400" b="1" dirty="0">
                <a:ea typeface="+mn-lt"/>
                <a:cs typeface="+mn-lt"/>
              </a:rPr>
              <a:t> am </a:t>
            </a:r>
            <a:r>
              <a:rPr lang="en-GB" sz="1400" b="1" dirty="0" err="1">
                <a:ea typeface="+mn-lt"/>
                <a:cs typeface="+mn-lt"/>
              </a:rPr>
              <a:t>ffiseg</a:t>
            </a:r>
            <a:r>
              <a:rPr lang="en-GB" sz="1400" b="1" dirty="0">
                <a:ea typeface="+mn-lt"/>
                <a:cs typeface="+mn-lt"/>
              </a:rPr>
              <a:t>.</a:t>
            </a:r>
            <a:r>
              <a:rPr lang="en-GB" sz="1400" dirty="0">
                <a:ea typeface="+mn-lt"/>
                <a:cs typeface="+mn-lt"/>
              </a:rPr>
              <a:t>  </a:t>
            </a:r>
            <a:r>
              <a:rPr lang="en-GB" sz="1400" dirty="0" err="1">
                <a:ea typeface="+mn-lt"/>
                <a:cs typeface="+mn-lt"/>
              </a:rPr>
              <a:t>Gallwch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gymell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dysgwyr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ifanc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drwy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eu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helpu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ystyried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ble</a:t>
            </a:r>
            <a:r>
              <a:rPr lang="en-GB" sz="1400" dirty="0">
                <a:ea typeface="+mn-lt"/>
                <a:cs typeface="+mn-lt"/>
              </a:rPr>
              <a:t> y </a:t>
            </a:r>
            <a:r>
              <a:rPr lang="en-GB" sz="1400" dirty="0" err="1">
                <a:ea typeface="+mn-lt"/>
                <a:cs typeface="+mn-lt"/>
              </a:rPr>
              <a:t>mae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rhywbeth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gorgyffwrdd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â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ffiseg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a’u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helpu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arddangos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eu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canfyddiadau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mewn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fformat</a:t>
            </a:r>
            <a:r>
              <a:rPr lang="en-GB" sz="1400" dirty="0">
                <a:ea typeface="+mn-lt"/>
                <a:cs typeface="+mn-lt"/>
              </a:rPr>
              <a:t> y </a:t>
            </a:r>
            <a:r>
              <a:rPr lang="en-GB" sz="1400" dirty="0" err="1">
                <a:ea typeface="+mn-lt"/>
                <a:cs typeface="+mn-lt"/>
              </a:rPr>
              <a:t>maent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yn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gyfforddus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gydag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ef</a:t>
            </a:r>
            <a:r>
              <a:rPr lang="en-GB" sz="1400" dirty="0">
                <a:ea typeface="+mn-lt"/>
                <a:cs typeface="+mn-lt"/>
              </a:rPr>
              <a:t>. 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2A0162-E3D0-D1EF-EBB6-04C7EA9E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Beth </a:t>
            </a:r>
            <a:r>
              <a:rPr lang="en-US" dirty="0" err="1"/>
              <a:t>yw</a:t>
            </a:r>
            <a:r>
              <a:rPr lang="en-US" dirty="0"/>
              <a:t> ‘The Eurekas’?</a:t>
            </a:r>
          </a:p>
        </p:txBody>
      </p:sp>
      <p:pic>
        <p:nvPicPr>
          <p:cNvPr id="14" name="Picture 13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5ED7AD6F-726D-35B1-478B-73A225742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45" y="-1132532"/>
            <a:ext cx="2552466" cy="2041973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AC1FA4F-5822-17AB-6B1B-0E5246E5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4" y="4643127"/>
            <a:ext cx="385259" cy="385259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9E5E817-42D8-26A6-E243-D42EC1FE5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19" y="112219"/>
            <a:ext cx="852947" cy="556270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EF0D042-6BC4-40E1-CE39-DF3E6F4C2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78" y="2776284"/>
            <a:ext cx="1646875" cy="576406"/>
          </a:xfrm>
          <a:prstGeom prst="rect">
            <a:avLst/>
          </a:prstGeom>
        </p:spPr>
      </p:pic>
      <p:pic>
        <p:nvPicPr>
          <p:cNvPr id="18" name="Picture 17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E6B803D3-B68A-79BF-7436-6EAFD3F8F0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40" y="4601244"/>
            <a:ext cx="1439418" cy="469024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69FD084-1E36-5128-B1B7-149EFEC3E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71" y="1466910"/>
            <a:ext cx="761390" cy="4965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B40A8CF-24EE-F3FE-6623-D9104D1E30C4}"/>
              </a:ext>
            </a:extLst>
          </p:cNvPr>
          <p:cNvSpPr/>
          <p:nvPr/>
        </p:nvSpPr>
        <p:spPr>
          <a:xfrm>
            <a:off x="5034259" y="-1631367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6D347B-918C-5B80-7311-1100F94A65C2}"/>
              </a:ext>
            </a:extLst>
          </p:cNvPr>
          <p:cNvSpPr/>
          <p:nvPr/>
        </p:nvSpPr>
        <p:spPr>
          <a:xfrm>
            <a:off x="-1315935" y="5164201"/>
            <a:ext cx="8863409" cy="1785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369BBD-FCCB-4BE3-62DF-F4D7595E7662}"/>
              </a:ext>
            </a:extLst>
          </p:cNvPr>
          <p:cNvSpPr/>
          <p:nvPr/>
        </p:nvSpPr>
        <p:spPr>
          <a:xfrm>
            <a:off x="-5366144" y="370814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5F44EB-5220-4E26-4B6B-05F662CA0F05}"/>
              </a:ext>
            </a:extLst>
          </p:cNvPr>
          <p:cNvSpPr/>
          <p:nvPr/>
        </p:nvSpPr>
        <p:spPr>
          <a:xfrm>
            <a:off x="9196189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120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31D57-ADCF-59BA-05C0-985DF3FD4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463F4E-E065-F820-4CCA-6914A815B424}"/>
              </a:ext>
            </a:extLst>
          </p:cNvPr>
          <p:cNvSpPr/>
          <p:nvPr/>
        </p:nvSpPr>
        <p:spPr>
          <a:xfrm>
            <a:off x="408140" y="3758597"/>
            <a:ext cx="2987242" cy="3462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CFB0F-9FBA-0096-B134-7BCA2508CDA2}"/>
              </a:ext>
            </a:extLst>
          </p:cNvPr>
          <p:cNvSpPr/>
          <p:nvPr/>
        </p:nvSpPr>
        <p:spPr>
          <a:xfrm>
            <a:off x="408140" y="3336228"/>
            <a:ext cx="4284884" cy="3462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B5A811-32AF-2C7F-B5DC-5BD3062E6351}"/>
              </a:ext>
            </a:extLst>
          </p:cNvPr>
          <p:cNvSpPr/>
          <p:nvPr/>
        </p:nvSpPr>
        <p:spPr>
          <a:xfrm>
            <a:off x="408139" y="2910873"/>
            <a:ext cx="3316695" cy="3462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354DF1-54B4-E7CC-EA9F-F779AB102F8A}"/>
              </a:ext>
            </a:extLst>
          </p:cNvPr>
          <p:cNvSpPr/>
          <p:nvPr/>
        </p:nvSpPr>
        <p:spPr>
          <a:xfrm>
            <a:off x="408139" y="2480917"/>
            <a:ext cx="4116795" cy="3462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C2750-568E-E184-6CA3-292B1902BDB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numCol="1" spcCol="360000"/>
          <a:lstStyle/>
          <a:p>
            <a:r>
              <a:rPr lang="en-GB" sz="1200" dirty="0" err="1"/>
              <a:t>Rydym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gofyn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athrawon</a:t>
            </a:r>
            <a:r>
              <a:rPr lang="en-GB" sz="1200" dirty="0"/>
              <a:t> </a:t>
            </a:r>
            <a:r>
              <a:rPr lang="en-GB" sz="1200" dirty="0" err="1"/>
              <a:t>gynorthwyo’r</a:t>
            </a:r>
            <a:r>
              <a:rPr lang="en-GB" sz="1200" dirty="0"/>
              <a:t> </a:t>
            </a:r>
            <a:r>
              <a:rPr lang="en-GB" sz="1200" dirty="0" err="1"/>
              <a:t>Sefydliad</a:t>
            </a:r>
            <a:r>
              <a:rPr lang="en-GB" sz="1200" dirty="0"/>
              <a:t> </a:t>
            </a:r>
            <a:r>
              <a:rPr lang="en-GB" sz="1200" dirty="0" err="1"/>
              <a:t>Ffiseg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gael</a:t>
            </a:r>
            <a:r>
              <a:rPr lang="en-GB" sz="1200" dirty="0"/>
              <a:t> </a:t>
            </a:r>
            <a:r>
              <a:rPr lang="en-GB" sz="1200" dirty="0" err="1"/>
              <a:t>eu</a:t>
            </a:r>
            <a:r>
              <a:rPr lang="en-GB" sz="1200" dirty="0"/>
              <a:t> </a:t>
            </a:r>
            <a:r>
              <a:rPr lang="en-GB" sz="1200" dirty="0" err="1"/>
              <a:t>myfyrwyr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ddangos</a:t>
            </a:r>
            <a:r>
              <a:rPr lang="en-GB" sz="1200" dirty="0"/>
              <a:t> </a:t>
            </a:r>
            <a:r>
              <a:rPr lang="en-GB" sz="1200" dirty="0" err="1"/>
              <a:t>diddordeb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yr her hon. Mae </a:t>
            </a:r>
            <a:r>
              <a:rPr lang="en-GB" sz="1200" dirty="0" err="1"/>
              <a:t>yna</a:t>
            </a:r>
            <a:r>
              <a:rPr lang="en-GB" sz="1200" dirty="0"/>
              <a:t> </a:t>
            </a:r>
            <a:r>
              <a:rPr lang="en-GB" sz="1200" dirty="0" err="1"/>
              <a:t>wobrau</a:t>
            </a:r>
            <a:r>
              <a:rPr lang="en-GB" sz="1200" dirty="0"/>
              <a:t> </a:t>
            </a:r>
            <a:r>
              <a:rPr lang="en-GB" sz="1200" dirty="0" err="1"/>
              <a:t>i’w</a:t>
            </a:r>
            <a:r>
              <a:rPr lang="en-GB" sz="1200" dirty="0"/>
              <a:t> </a:t>
            </a:r>
            <a:r>
              <a:rPr lang="en-GB" sz="1200" dirty="0" err="1"/>
              <a:t>hennill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gyfer</a:t>
            </a:r>
            <a:r>
              <a:rPr lang="en-GB" sz="1200" dirty="0"/>
              <a:t> y </a:t>
            </a:r>
            <a:r>
              <a:rPr lang="en-GB" sz="1200" dirty="0" err="1"/>
              <a:t>myfyrwyr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ogystal</a:t>
            </a:r>
            <a:r>
              <a:rPr lang="en-GB" sz="1200" dirty="0"/>
              <a:t> </a:t>
            </a:r>
            <a:r>
              <a:rPr lang="en-GB" sz="1200" dirty="0" err="1"/>
              <a:t>â’u</a:t>
            </a:r>
            <a:r>
              <a:rPr lang="en-GB" sz="1200" dirty="0"/>
              <a:t> </a:t>
            </a:r>
            <a:r>
              <a:rPr lang="en-GB" sz="1200" dirty="0" err="1"/>
              <a:t>hysgolion</a:t>
            </a:r>
            <a:r>
              <a:rPr lang="en-GB" sz="1200" dirty="0"/>
              <a:t>, felly </a:t>
            </a:r>
            <a:r>
              <a:rPr lang="en-GB" sz="1200" dirty="0" err="1"/>
              <a:t>rydym</a:t>
            </a:r>
            <a:r>
              <a:rPr lang="en-GB" sz="1200" dirty="0"/>
              <a:t> am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gymaint</a:t>
            </a:r>
            <a:r>
              <a:rPr lang="en-GB" sz="1200" dirty="0"/>
              <a:t> ag </a:t>
            </a:r>
            <a:r>
              <a:rPr lang="en-GB" sz="1200" dirty="0" err="1"/>
              <a:t>sy’n</a:t>
            </a:r>
            <a:r>
              <a:rPr lang="en-GB" sz="1200" dirty="0"/>
              <a:t> </a:t>
            </a:r>
            <a:r>
              <a:rPr lang="en-GB" sz="1200" dirty="0" err="1"/>
              <a:t>bosibl</a:t>
            </a:r>
            <a:r>
              <a:rPr lang="en-GB" sz="1200" dirty="0"/>
              <a:t> o </a:t>
            </a:r>
            <a:r>
              <a:rPr lang="en-GB" sz="1200" dirty="0" err="1"/>
              <a:t>bobl</a:t>
            </a:r>
            <a:r>
              <a:rPr lang="en-GB" sz="1200" dirty="0"/>
              <a:t> </a:t>
            </a:r>
            <a:r>
              <a:rPr lang="en-GB" sz="1200" dirty="0" err="1"/>
              <a:t>deimlo</a:t>
            </a:r>
            <a:r>
              <a:rPr lang="en-GB" sz="1200" dirty="0"/>
              <a:t> </a:t>
            </a:r>
            <a:r>
              <a:rPr lang="en-GB" sz="1200" dirty="0" err="1"/>
              <a:t>eu</a:t>
            </a:r>
            <a:r>
              <a:rPr lang="en-GB" sz="1200" dirty="0"/>
              <a:t> bod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rhan</a:t>
            </a:r>
            <a:r>
              <a:rPr lang="en-GB" sz="1200" dirty="0"/>
              <a:t> o ‘The Eurekas’ a </a:t>
            </a:r>
            <a:r>
              <a:rPr lang="en-GB" sz="1200" dirty="0" err="1"/>
              <a:t>theimlo’r</a:t>
            </a:r>
            <a:r>
              <a:rPr lang="en-GB" sz="1200" dirty="0"/>
              <a:t> </a:t>
            </a:r>
            <a:r>
              <a:rPr lang="en-GB" sz="1200" dirty="0" err="1"/>
              <a:t>cyffro</a:t>
            </a:r>
            <a:r>
              <a:rPr lang="en-GB" sz="1200" dirty="0"/>
              <a:t> </a:t>
            </a:r>
            <a:r>
              <a:rPr lang="en-GB" sz="1200" dirty="0" err="1"/>
              <a:t>sy’n</a:t>
            </a:r>
            <a:r>
              <a:rPr lang="en-GB" sz="1200" dirty="0"/>
              <a:t> </a:t>
            </a:r>
            <a:r>
              <a:rPr lang="en-GB" sz="1200" dirty="0" err="1"/>
              <a:t>perthyn</a:t>
            </a:r>
            <a:r>
              <a:rPr lang="en-GB" sz="1200" dirty="0"/>
              <a:t> </a:t>
            </a:r>
            <a:r>
              <a:rPr lang="en-GB" sz="1200" dirty="0" err="1"/>
              <a:t>i’r</a:t>
            </a:r>
            <a:r>
              <a:rPr lang="en-GB" sz="1200" dirty="0"/>
              <a:t> </a:t>
            </a:r>
            <a:r>
              <a:rPr lang="en-GB" sz="1200" dirty="0" err="1"/>
              <a:t>gystadleuaeth</a:t>
            </a:r>
            <a:r>
              <a:rPr lang="en-GB" sz="1200" dirty="0"/>
              <a:t>.</a:t>
            </a:r>
          </a:p>
          <a:p>
            <a:r>
              <a:rPr lang="en-GB" sz="1200" dirty="0"/>
              <a:t>Yn y </a:t>
            </a:r>
            <a:r>
              <a:rPr lang="en-GB" sz="1200" dirty="0" err="1"/>
              <a:t>ddogfen</a:t>
            </a:r>
            <a:r>
              <a:rPr lang="en-GB" sz="1200" dirty="0"/>
              <a:t> hon, </a:t>
            </a:r>
            <a:r>
              <a:rPr lang="en-GB" sz="1200" dirty="0" err="1"/>
              <a:t>rydym</a:t>
            </a:r>
            <a:r>
              <a:rPr lang="en-GB" sz="1200" dirty="0"/>
              <a:t>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  <a:r>
              <a:rPr lang="en-GB" sz="1200" dirty="0" err="1"/>
              <a:t>gosod</a:t>
            </a:r>
            <a:r>
              <a:rPr lang="en-GB" sz="1200" dirty="0"/>
              <a:t> </a:t>
            </a:r>
            <a:r>
              <a:rPr lang="en-GB" sz="1200" dirty="0" err="1"/>
              <a:t>rhai</a:t>
            </a:r>
            <a:r>
              <a:rPr lang="en-GB" sz="1200" dirty="0"/>
              <a:t> </a:t>
            </a:r>
            <a:r>
              <a:rPr lang="en-GB" sz="1200" dirty="0" err="1"/>
              <a:t>sleidiau</a:t>
            </a:r>
            <a:r>
              <a:rPr lang="en-GB" sz="1200" dirty="0"/>
              <a:t> y gall </a:t>
            </a:r>
            <a:r>
              <a:rPr lang="en-GB" sz="1200" dirty="0" err="1"/>
              <a:t>athrawon</a:t>
            </a:r>
            <a:r>
              <a:rPr lang="en-GB" sz="1200" dirty="0"/>
              <a:t> </a:t>
            </a:r>
            <a:r>
              <a:rPr lang="en-GB" sz="1200" dirty="0" err="1"/>
              <a:t>ledled</a:t>
            </a:r>
            <a:r>
              <a:rPr lang="en-GB" sz="1200" dirty="0"/>
              <a:t> y DU ac </a:t>
            </a:r>
            <a:r>
              <a:rPr lang="en-GB" sz="1200" dirty="0" err="1"/>
              <a:t>Iwerddon</a:t>
            </a:r>
            <a:r>
              <a:rPr lang="en-GB" sz="1200" dirty="0"/>
              <a:t> </a:t>
            </a:r>
            <a:r>
              <a:rPr lang="en-GB" sz="1200" dirty="0" err="1"/>
              <a:t>eu</a:t>
            </a:r>
            <a:r>
              <a:rPr lang="en-GB" sz="1200" dirty="0"/>
              <a:t> </a:t>
            </a:r>
            <a:r>
              <a:rPr lang="en-GB" sz="1200" dirty="0" err="1"/>
              <a:t>defnyddio</a:t>
            </a:r>
            <a:r>
              <a:rPr lang="en-GB" sz="1200" dirty="0"/>
              <a:t> </a:t>
            </a:r>
            <a:r>
              <a:rPr lang="en-GB" sz="1200" dirty="0" err="1"/>
              <a:t>i’w</a:t>
            </a:r>
            <a:r>
              <a:rPr lang="en-GB" sz="1200" dirty="0"/>
              <a:t> </a:t>
            </a:r>
            <a:r>
              <a:rPr lang="en-GB" sz="1200" dirty="0" err="1"/>
              <a:t>helpu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esbonio</a:t>
            </a:r>
            <a:r>
              <a:rPr lang="en-GB" sz="1200" dirty="0"/>
              <a:t> </a:t>
            </a:r>
            <a:r>
              <a:rPr lang="en-GB" sz="1200" dirty="0" err="1"/>
              <a:t>beth</a:t>
            </a:r>
            <a:r>
              <a:rPr lang="en-GB" sz="1200" dirty="0"/>
              <a:t> </a:t>
            </a:r>
            <a:r>
              <a:rPr lang="en-GB" sz="1200" dirty="0" err="1"/>
              <a:t>yw</a:t>
            </a:r>
            <a:r>
              <a:rPr lang="en-GB" sz="1200" dirty="0"/>
              <a:t> ‘The Eurekas’ a </a:t>
            </a:r>
            <a:r>
              <a:rPr lang="en-GB" sz="1200" dirty="0" err="1"/>
              <a:t>sut</a:t>
            </a:r>
            <a:r>
              <a:rPr lang="en-GB" sz="1200" dirty="0"/>
              <a:t> y gall </a:t>
            </a:r>
            <a:r>
              <a:rPr lang="en-GB" sz="1200" dirty="0" err="1"/>
              <a:t>myfyrwyr</a:t>
            </a:r>
            <a:r>
              <a:rPr lang="en-GB" sz="1200" dirty="0"/>
              <a:t> </a:t>
            </a:r>
            <a:r>
              <a:rPr lang="en-GB" sz="1200" dirty="0" err="1"/>
              <a:t>gymryd</a:t>
            </a:r>
            <a:r>
              <a:rPr lang="en-GB" sz="1200" dirty="0"/>
              <a:t> </a:t>
            </a:r>
            <a:r>
              <a:rPr lang="en-GB" sz="1200" dirty="0" err="1"/>
              <a:t>rhan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br>
              <a:rPr lang="en-GB" sz="1200" dirty="0"/>
            </a:br>
            <a:endParaRPr lang="en-GB" sz="1200" dirty="0"/>
          </a:p>
          <a:p>
            <a:br>
              <a:rPr lang="en-GB" sz="1200" dirty="0"/>
            </a:br>
            <a:endParaRPr lang="en-GB" sz="1400" dirty="0"/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89704-0CB4-AFC1-31CC-835BCA7C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Sut y gall </a:t>
            </a:r>
            <a:r>
              <a:rPr lang="en-US" sz="2400" dirty="0" err="1"/>
              <a:t>athrawon</a:t>
            </a:r>
            <a:r>
              <a:rPr lang="en-US" sz="2400" dirty="0"/>
              <a:t> </a:t>
            </a:r>
            <a:r>
              <a:rPr lang="en-US" sz="2400" dirty="0" err="1"/>
              <a:t>gymryd</a:t>
            </a:r>
            <a:r>
              <a:rPr lang="en-US" sz="2400" dirty="0"/>
              <a:t> </a:t>
            </a:r>
            <a:r>
              <a:rPr lang="en-US" sz="2400" dirty="0" err="1"/>
              <a:t>rhan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400FE-AF33-AC70-BAF2-FA711A614FB1}"/>
              </a:ext>
            </a:extLst>
          </p:cNvPr>
          <p:cNvSpPr txBox="1"/>
          <p:nvPr/>
        </p:nvSpPr>
        <p:spPr>
          <a:xfrm>
            <a:off x="308489" y="4335988"/>
            <a:ext cx="6570633" cy="79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dirty="0">
                <a:latin typeface="ITC Franklin Gothic Std Book" panose="020B0504030503020204" pitchFamily="34" charset="77"/>
              </a:rPr>
              <a:t>Mae </a:t>
            </a:r>
            <a:r>
              <a:rPr lang="en-GB" sz="1200" dirty="0" err="1">
                <a:latin typeface="ITC Franklin Gothic Std Book" panose="020B0504030503020204" pitchFamily="34" charset="77"/>
              </a:rPr>
              <a:t>croeso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i</a:t>
            </a:r>
            <a:r>
              <a:rPr lang="en-GB" sz="1200" dirty="0">
                <a:latin typeface="ITC Franklin Gothic Std Book" panose="020B0504030503020204" pitchFamily="34" charset="77"/>
              </a:rPr>
              <a:t> chi </a:t>
            </a:r>
            <a:r>
              <a:rPr lang="en-GB" sz="1200" dirty="0" err="1">
                <a:latin typeface="ITC Franklin Gothic Std Book" panose="020B0504030503020204" pitchFamily="34" charset="77"/>
              </a:rPr>
              <a:t>ddefnyddio'r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sleidiau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hyn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mewn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gwersi</a:t>
            </a:r>
            <a:r>
              <a:rPr lang="en-GB" sz="1200" dirty="0">
                <a:latin typeface="ITC Franklin Gothic Std Book" panose="020B0504030503020204" pitchFamily="34" charset="77"/>
              </a:rPr>
              <a:t> neu </a:t>
            </a:r>
            <a:r>
              <a:rPr lang="en-GB" sz="1200" dirty="0" err="1">
                <a:latin typeface="ITC Franklin Gothic Std Book" panose="020B0504030503020204" pitchFamily="34" charset="77"/>
              </a:rPr>
              <a:t>wasanaethau</a:t>
            </a:r>
            <a:r>
              <a:rPr lang="en-GB" sz="1200" dirty="0">
                <a:latin typeface="ITC Franklin Gothic Std Book" panose="020B0504030503020204" pitchFamily="34" charset="77"/>
              </a:rPr>
              <a:t>, </a:t>
            </a:r>
            <a:r>
              <a:rPr lang="en-GB" sz="1200" dirty="0" err="1">
                <a:latin typeface="ITC Franklin Gothic Std Book" panose="020B0504030503020204" pitchFamily="34" charset="77"/>
              </a:rPr>
              <a:t>i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gyflwyno'r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syniad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i'ch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dosbarthiadau</a:t>
            </a:r>
            <a:r>
              <a:rPr lang="en-GB" sz="1200" dirty="0">
                <a:latin typeface="ITC Franklin Gothic Std Book" panose="020B0504030503020204" pitchFamily="34" charset="77"/>
              </a:rPr>
              <a:t>, a </a:t>
            </a:r>
            <a:r>
              <a:rPr lang="en-GB" sz="1200" dirty="0" err="1">
                <a:latin typeface="ITC Franklin Gothic Std Book" panose="020B0504030503020204" pitchFamily="34" charset="77"/>
              </a:rPr>
              <a:t>chysylltwch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â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ni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yn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b="1" dirty="0" err="1">
                <a:latin typeface="ITC Franklin Gothic Std Book" panose="020B0504030503020204" pitchFamily="34" charset="77"/>
              </a:rPr>
              <a:t>campaigns@iop.org</a:t>
            </a:r>
            <a:r>
              <a:rPr lang="en-GB" sz="1200" b="1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i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gael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unrhyw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wybodaeth</a:t>
            </a:r>
            <a:r>
              <a:rPr lang="en-GB" sz="1200" dirty="0">
                <a:latin typeface="ITC Franklin Gothic Std Book" panose="020B0504030503020204" pitchFamily="34" charset="77"/>
              </a:rPr>
              <a:t> </a:t>
            </a:r>
            <a:r>
              <a:rPr lang="en-GB" sz="1200" dirty="0" err="1">
                <a:latin typeface="ITC Franklin Gothic Std Book" panose="020B0504030503020204" pitchFamily="34" charset="77"/>
              </a:rPr>
              <a:t>bellach</a:t>
            </a:r>
            <a:r>
              <a:rPr lang="en-GB" sz="1200" dirty="0">
                <a:latin typeface="ITC Franklin Gothic Std Book" panose="020B0504030503020204" pitchFamily="34" charset="77"/>
              </a:rPr>
              <a:t>.</a:t>
            </a:r>
          </a:p>
          <a:p>
            <a:pPr>
              <a:lnSpc>
                <a:spcPct val="130000"/>
              </a:lnSpc>
            </a:pPr>
            <a:endParaRPr lang="en-GB" sz="1200" dirty="0">
              <a:latin typeface="ITC Franklin Gothic Std Book" panose="020B0504030503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D1458E-ADAD-AE34-0E7B-3D7414DC91D0}"/>
              </a:ext>
            </a:extLst>
          </p:cNvPr>
          <p:cNvSpPr txBox="1"/>
          <p:nvPr/>
        </p:nvSpPr>
        <p:spPr>
          <a:xfrm>
            <a:off x="408140" y="2451840"/>
            <a:ext cx="4887532" cy="2091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783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Esboniwch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i’r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myfyrwyr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beth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yw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‘The Eurekas’</a:t>
            </a:r>
          </a:p>
          <a:p>
            <a:pPr marL="285750" marR="0" lvl="0" indent="-285750" algn="l" defTabSz="685783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Cyfeiriwch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nhw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at 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cyfarwyddiadau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</a:p>
          <a:p>
            <a:pPr marL="285750" marR="0" lvl="0" indent="-285750" algn="l" defTabSz="685783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Ceisiwch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eu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cymell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â’r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gwobrau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sydd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i’w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hennill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</a:p>
          <a:p>
            <a:pPr marL="285750" marR="0" lvl="0" indent="-285750" algn="l" defTabSz="685783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Dangoswch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enghreifftiau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iddynt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Std Book" panose="020B0504030503020204" pitchFamily="34" charset="77"/>
                <a:ea typeface="+mn-ea"/>
                <a:cs typeface="+mn-cs"/>
              </a:rPr>
              <a:t> </a:t>
            </a:r>
          </a:p>
          <a:p>
            <a:pPr marL="285750" marR="0" lvl="0" indent="-285750" algn="l" defTabSz="685783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Std Book" panose="020B0504030503020204" pitchFamily="34" charset="77"/>
              <a:ea typeface="+mn-ea"/>
              <a:cs typeface="+mn-cs"/>
            </a:endParaRPr>
          </a:p>
        </p:txBody>
      </p:sp>
      <p:pic>
        <p:nvPicPr>
          <p:cNvPr id="18" name="Picture 17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05502E38-51EA-BBC3-330A-BA43FB3ED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7" y="-819447"/>
            <a:ext cx="1919243" cy="1535395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8279104-369F-1464-AF9D-12446B620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67" y="4143358"/>
            <a:ext cx="385259" cy="385259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B6AE9C4-5FD1-0D29-0963-905D4D77F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29" y="194675"/>
            <a:ext cx="852947" cy="556270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22D4E0C-C89A-97CA-3B92-7C3C5682C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96" y="2440394"/>
            <a:ext cx="1646875" cy="576406"/>
          </a:xfrm>
          <a:prstGeom prst="rect">
            <a:avLst/>
          </a:prstGeom>
        </p:spPr>
      </p:pic>
      <p:pic>
        <p:nvPicPr>
          <p:cNvPr id="22" name="Picture 2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58EB6B06-9BB2-1147-F70F-450CCBA40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49" y="3345567"/>
            <a:ext cx="1439418" cy="4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0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70E6ED-5D3C-76DA-7730-3A8557C09FFD}"/>
              </a:ext>
            </a:extLst>
          </p:cNvPr>
          <p:cNvSpPr/>
          <p:nvPr/>
        </p:nvSpPr>
        <p:spPr>
          <a:xfrm>
            <a:off x="536357" y="1772114"/>
            <a:ext cx="3591890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6091BD-7CF2-6F43-8A21-A449B3CE7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8" y="1772114"/>
            <a:ext cx="3538102" cy="70381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sz="3600" b="1" dirty="0">
                <a:latin typeface="ITC Franklin Gothic Std Book" panose="020B0504030503020204" pitchFamily="34" charset="77"/>
                <a:ea typeface="+mn-lt"/>
                <a:cs typeface="+mn-lt"/>
              </a:rPr>
              <a:t> NODYN PWYSIG</a:t>
            </a:r>
            <a:br>
              <a:rPr lang="en-GB" sz="3600" b="1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br>
              <a:rPr lang="en-GB" sz="3600" b="1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br>
              <a:rPr lang="en-GB" sz="3600" b="1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br>
              <a:rPr lang="en-GB" sz="3600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9B603-FC66-08C4-2342-1D4A183BC21E}"/>
              </a:ext>
            </a:extLst>
          </p:cNvPr>
          <p:cNvSpPr txBox="1"/>
          <p:nvPr/>
        </p:nvSpPr>
        <p:spPr>
          <a:xfrm>
            <a:off x="430152" y="2665929"/>
            <a:ext cx="69134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Oherwydd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yr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angen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i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ddiogelu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plant, dim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ond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dirty="0" err="1">
                <a:latin typeface="ITC Franklin Gothic Std Book" panose="020B0504030503020204" pitchFamily="34" charset="77"/>
                <a:ea typeface="+mn-lt"/>
                <a:cs typeface="+mn-lt"/>
              </a:rPr>
              <a:t>drwy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athrawon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a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rhieni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/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gofalwyr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y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bydd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y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Sefydliad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Ffiseg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yn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derbyn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ceisiadau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.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Darllenwch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delerau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ac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amodau’r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gystadleuaeth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yn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ofalus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i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gael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rhagor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 o </a:t>
            </a:r>
            <a:r>
              <a:rPr lang="en-GB" sz="1800" b="0" dirty="0" err="1">
                <a:latin typeface="ITC Franklin Gothic Std Book" panose="020B0504030503020204" pitchFamily="34" charset="77"/>
                <a:ea typeface="+mn-lt"/>
                <a:cs typeface="+mn-lt"/>
              </a:rPr>
              <a:t>wybodaeth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.</a:t>
            </a:r>
          </a:p>
          <a:p>
            <a:endParaRPr lang="en-GB" sz="1800" b="0" dirty="0">
              <a:latin typeface="ITC Franklin Gothic Std Book" panose="020B0504030503020204" pitchFamily="34" charset="77"/>
              <a:ea typeface="+mn-lt"/>
              <a:cs typeface="+mn-lt"/>
            </a:endParaRPr>
          </a:p>
        </p:txBody>
      </p:sp>
      <p:pic>
        <p:nvPicPr>
          <p:cNvPr id="10" name="Picture 9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439CF512-01CA-BB9C-EE09-4621EB6A1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06FDBB-42F4-06D2-9F7F-D619B63F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96" y="1274161"/>
            <a:ext cx="1012863" cy="977199"/>
          </a:xfrm>
          <a:prstGeom prst="rect">
            <a:avLst/>
          </a:prstGeom>
        </p:spPr>
      </p:pic>
      <p:pic>
        <p:nvPicPr>
          <p:cNvPr id="12" name="Picture 1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188772FF-2D0B-0572-FE1B-4A808865D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364501"/>
            <a:ext cx="1439418" cy="469024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11BABE-55B4-0732-2946-4EF59455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51" y="4272235"/>
            <a:ext cx="1168400" cy="762000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8E233-D9E3-2710-9F9C-A592809C4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245" y="3817513"/>
            <a:ext cx="1169140" cy="1127973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B801554-EB41-818F-1FE9-ACBC24B9E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36" y="283996"/>
            <a:ext cx="775890" cy="77589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D35B768-90FD-125B-CD26-358D24967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7834" y="4630558"/>
            <a:ext cx="1646875" cy="576406"/>
          </a:xfrm>
          <a:prstGeom prst="rect">
            <a:avLst/>
          </a:prstGeom>
        </p:spPr>
      </p:pic>
      <p:pic>
        <p:nvPicPr>
          <p:cNvPr id="17" name="Picture 16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1AB8FCE2-51CD-3DF6-E22B-7FC5AD884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1" y="4407408"/>
            <a:ext cx="1060032" cy="1022707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FFE9ED4-76A7-7B7A-BCC4-15D9F1F389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36" y="4156676"/>
            <a:ext cx="761390" cy="496559"/>
          </a:xfrm>
          <a:prstGeom prst="rect">
            <a:avLst/>
          </a:prstGeom>
        </p:spPr>
      </p:pic>
      <p:pic>
        <p:nvPicPr>
          <p:cNvPr id="19" name="Picture 18" descr="A yellow and black corner&#10;&#10;AI-generated content may be incorrect.">
            <a:extLst>
              <a:ext uri="{FF2B5EF4-FFF2-40B4-BE49-F238E27FC236}">
                <a16:creationId xmlns:a16="http://schemas.microsoft.com/office/drawing/2014/main" id="{A5CA2E5D-DEEB-BE6E-FD39-61590B09FE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34" y="2675355"/>
            <a:ext cx="1328329" cy="1281557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7A4C03B-DBD7-4330-3E24-07EC42E3E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9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DAF43-1C33-3DF8-423B-FDE70C2A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236DFE-AB9B-6D12-25D1-4AC17ABFF6E5}"/>
              </a:ext>
            </a:extLst>
          </p:cNvPr>
          <p:cNvSpPr/>
          <p:nvPr/>
        </p:nvSpPr>
        <p:spPr>
          <a:xfrm>
            <a:off x="536357" y="3025975"/>
            <a:ext cx="3536181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FD5BE4-1D3F-DD48-45B4-97B6C8DBF821}"/>
              </a:ext>
            </a:extLst>
          </p:cNvPr>
          <p:cNvSpPr/>
          <p:nvPr/>
        </p:nvSpPr>
        <p:spPr>
          <a:xfrm>
            <a:off x="536357" y="700086"/>
            <a:ext cx="5249719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9D388-580E-778D-4E65-2CD2CC69100D}"/>
              </a:ext>
            </a:extLst>
          </p:cNvPr>
          <p:cNvSpPr txBox="1"/>
          <p:nvPr/>
        </p:nvSpPr>
        <p:spPr>
          <a:xfrm>
            <a:off x="6641899" y="4260399"/>
            <a:ext cx="35894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Something else?</a:t>
            </a:r>
            <a:endParaRPr lang="en-US" sz="1600" b="1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4FA60-413F-C61B-E128-364CB16D59CF}"/>
              </a:ext>
            </a:extLst>
          </p:cNvPr>
          <p:cNvSpPr txBox="1"/>
          <p:nvPr/>
        </p:nvSpPr>
        <p:spPr>
          <a:xfrm>
            <a:off x="551346" y="3083554"/>
            <a:ext cx="74858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 err="1">
                <a:latin typeface="ITC Franklin Gothic Std Book" panose="020B0504030503020204" pitchFamily="34" charset="77"/>
              </a:rPr>
              <a:t>Rhywbeth</a:t>
            </a:r>
            <a:r>
              <a:rPr lang="en-GB" sz="3600" b="1" dirty="0">
                <a:latin typeface="ITC Franklin Gothic Std Book" panose="020B0504030503020204" pitchFamily="34" charset="77"/>
              </a:rPr>
              <a:t> </a:t>
            </a:r>
            <a:r>
              <a:rPr lang="en-GB" sz="3600" b="1" dirty="0" err="1">
                <a:latin typeface="ITC Franklin Gothic Std Book" panose="020B0504030503020204" pitchFamily="34" charset="77"/>
              </a:rPr>
              <a:t>arall</a:t>
            </a:r>
            <a:r>
              <a:rPr lang="en-GB" sz="3600" b="1" dirty="0">
                <a:latin typeface="ITC Franklin Gothic Std Book" panose="020B0504030503020204" pitchFamily="34" charset="7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3F9BC-5621-9122-35E2-1B668A310AE3}"/>
              </a:ext>
            </a:extLst>
          </p:cNvPr>
          <p:cNvSpPr txBox="1"/>
          <p:nvPr/>
        </p:nvSpPr>
        <p:spPr>
          <a:xfrm>
            <a:off x="446768" y="3968747"/>
            <a:ext cx="581043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Beth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bynnag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yr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ydych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yn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frwdfrydig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yn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ei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gylch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,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sianelwch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eich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creadigrwydd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at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rywbeth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arbennig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dirty="0" err="1">
                <a:latin typeface="ITC Franklin Gothic Std Book" panose="020B0504030503020204" pitchFamily="34" charset="77"/>
                <a:ea typeface="+mn-lt"/>
                <a:cs typeface="+mn-lt"/>
              </a:rPr>
              <a:t>gyda</a:t>
            </a:r>
            <a:r>
              <a:rPr lang="en-GB" sz="1600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1600" b="1" dirty="0">
                <a:latin typeface="ITC Franklin Gothic Std Book" panose="020B0504030503020204" pitchFamily="34" charset="77"/>
                <a:ea typeface="+mn-lt"/>
                <a:cs typeface="+mn-lt"/>
              </a:rPr>
              <a:t>‘The Eurekas’.</a:t>
            </a:r>
          </a:p>
          <a:p>
            <a:pPr>
              <a:lnSpc>
                <a:spcPct val="125000"/>
              </a:lnSpc>
            </a:pPr>
            <a:endParaRPr lang="en-GB" sz="1600" dirty="0">
              <a:latin typeface="ITC Franklin Gothic Std Book" panose="020B0504030503020204" pitchFamily="34" charset="77"/>
              <a:ea typeface="+mn-lt"/>
              <a:cs typeface="+mn-lt"/>
            </a:endParaRPr>
          </a:p>
        </p:txBody>
      </p:sp>
      <p:pic>
        <p:nvPicPr>
          <p:cNvPr id="20" name="Picture 19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0543F59E-C508-9BFB-3312-25A7CF31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45" y="-1132532"/>
            <a:ext cx="2552466" cy="2041973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B291BC5-A548-FC90-F857-29B3088E6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57" y="2919429"/>
            <a:ext cx="385259" cy="385259"/>
          </a:xfrm>
          <a:prstGeom prst="rect">
            <a:avLst/>
          </a:prstGeom>
        </p:spPr>
      </p:pic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84C4271-B774-9C1C-EFC5-FD9E39917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54" y="249573"/>
            <a:ext cx="852947" cy="556270"/>
          </a:xfrm>
          <a:prstGeom prst="rect">
            <a:avLst/>
          </a:prstGeom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7FD481A-BDEB-F140-EDD1-3A3E91ECA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62" y="1626776"/>
            <a:ext cx="1646875" cy="576406"/>
          </a:xfrm>
          <a:prstGeom prst="rect">
            <a:avLst/>
          </a:prstGeom>
        </p:spPr>
      </p:pic>
      <p:pic>
        <p:nvPicPr>
          <p:cNvPr id="24" name="Picture 23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87DE507A-2A3A-F195-0EF8-8F40FBABA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08" y="2778631"/>
            <a:ext cx="1439418" cy="469024"/>
          </a:xfrm>
          <a:prstGeom prst="rect">
            <a:avLst/>
          </a:prstGeom>
        </p:spPr>
      </p:pic>
      <p:pic>
        <p:nvPicPr>
          <p:cNvPr id="25" name="Picture 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F784A9-8CE3-265C-7C78-1A8043AC22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1" y="181922"/>
            <a:ext cx="761390" cy="496559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52BD5BD-DFA0-3B3E-AD48-2DBDE2805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76" y="3765999"/>
            <a:ext cx="1168400" cy="1127259"/>
          </a:xfrm>
          <a:prstGeom prst="rect">
            <a:avLst/>
          </a:prstGeom>
        </p:spPr>
      </p:pic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E18DE50-AF06-2906-3128-04F6F8D7C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6" y="-530582"/>
            <a:ext cx="1169140" cy="1127973"/>
          </a:xfrm>
          <a:prstGeom prst="rect">
            <a:avLst/>
          </a:prstGeom>
        </p:spPr>
      </p:pic>
      <p:pic>
        <p:nvPicPr>
          <p:cNvPr id="28" name="Picture 27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AC031951-C6D5-DFA0-65B1-C64A526C15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47" y="4070714"/>
            <a:ext cx="1060032" cy="102270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C49A13C-7951-32BA-B24A-9A3FA1EE9C33}"/>
              </a:ext>
            </a:extLst>
          </p:cNvPr>
          <p:cNvSpPr/>
          <p:nvPr/>
        </p:nvSpPr>
        <p:spPr>
          <a:xfrm>
            <a:off x="9196189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07AB1-EF32-1347-888F-674B9ED0ED2C}"/>
              </a:ext>
            </a:extLst>
          </p:cNvPr>
          <p:cNvSpPr/>
          <p:nvPr/>
        </p:nvSpPr>
        <p:spPr>
          <a:xfrm>
            <a:off x="536356" y="1470933"/>
            <a:ext cx="6181567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1993F6-F75B-275D-9EC8-F99AB0ED2F64}"/>
              </a:ext>
            </a:extLst>
          </p:cNvPr>
          <p:cNvSpPr/>
          <p:nvPr/>
        </p:nvSpPr>
        <p:spPr>
          <a:xfrm>
            <a:off x="546607" y="2244658"/>
            <a:ext cx="4079855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185F7B7-B02D-0F24-696E-51BF1A64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730" y="835343"/>
            <a:ext cx="6054195" cy="646331"/>
          </a:xfrm>
        </p:spPr>
        <p:txBody>
          <a:bodyPr/>
          <a:lstStyle/>
          <a:p>
            <a:r>
              <a:rPr lang="en-GB" sz="3600" b="1" dirty="0">
                <a:latin typeface="ITC Franklin Gothic Std Book" panose="020B0504030503020204" pitchFamily="34" charset="77"/>
              </a:rPr>
              <a:t>Yn </a:t>
            </a:r>
            <a:r>
              <a:rPr lang="en-GB" sz="3600" b="1" dirty="0" err="1">
                <a:latin typeface="ITC Franklin Gothic Std Book" panose="020B0504030503020204" pitchFamily="34" charset="77"/>
              </a:rPr>
              <a:t>frwdfrydig</a:t>
            </a:r>
            <a:r>
              <a:rPr lang="en-GB" sz="3600" b="1" dirty="0">
                <a:latin typeface="ITC Franklin Gothic Std Book" panose="020B0504030503020204" pitchFamily="34" charset="77"/>
              </a:rPr>
              <a:t> </a:t>
            </a:r>
            <a:r>
              <a:rPr lang="en-GB" sz="3600" b="1" dirty="0" err="1">
                <a:latin typeface="ITC Franklin Gothic Std Book" panose="020B0504030503020204" pitchFamily="34" charset="77"/>
              </a:rPr>
              <a:t>ynghylch</a:t>
            </a:r>
            <a:r>
              <a:rPr lang="en-GB" sz="3600" b="1" dirty="0">
                <a:latin typeface="ITC Franklin Gothic Std Book" panose="020B0504030503020204" pitchFamily="34" charset="77"/>
              </a:rPr>
              <a:t> a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US" sz="3600" b="1" dirty="0">
                <a:latin typeface="ITC Franklin Gothic Std Book" panose="020B0504030503020204" pitchFamily="34" charset="77"/>
                <a:cs typeface="Calibri"/>
              </a:rPr>
            </a:br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6423E2DA-4359-0FFD-51C4-44AF7CAC098F}"/>
              </a:ext>
            </a:extLst>
          </p:cNvPr>
          <p:cNvSpPr txBox="1">
            <a:spLocks/>
          </p:cNvSpPr>
          <p:nvPr/>
        </p:nvSpPr>
        <p:spPr>
          <a:xfrm>
            <a:off x="663731" y="1591814"/>
            <a:ext cx="6054195" cy="6463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ITC Franklin Gothic Std Book" panose="020B0504030503020204" pitchFamily="34" charset="77"/>
                <a:ea typeface="+mj-ea"/>
                <a:cs typeface="Calibri"/>
              </a:defRPr>
            </a:lvl1pPr>
          </a:lstStyle>
          <a:p>
            <a:r>
              <a:rPr lang="en-GB" dirty="0" err="1"/>
              <a:t>Gwyddoniaeth</a:t>
            </a:r>
            <a:r>
              <a:rPr lang="en-GB" dirty="0"/>
              <a:t>, </a:t>
            </a:r>
            <a:r>
              <a:rPr lang="en-GB" dirty="0" err="1"/>
              <a:t>Cerddoriaeth</a:t>
            </a:r>
            <a:r>
              <a:rPr lang="en-GB" dirty="0"/>
              <a:t>,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Title 16">
            <a:extLst>
              <a:ext uri="{FF2B5EF4-FFF2-40B4-BE49-F238E27FC236}">
                <a16:creationId xmlns:a16="http://schemas.microsoft.com/office/drawing/2014/main" id="{023AE328-3A77-64E7-7F20-6B35D795E3E7}"/>
              </a:ext>
            </a:extLst>
          </p:cNvPr>
          <p:cNvSpPr txBox="1">
            <a:spLocks/>
          </p:cNvSpPr>
          <p:nvPr/>
        </p:nvSpPr>
        <p:spPr>
          <a:xfrm>
            <a:off x="663729" y="2377737"/>
            <a:ext cx="6054195" cy="6463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ITC Franklin Gothic Std Book" panose="020B0504030503020204" pitchFamily="34" charset="77"/>
                <a:ea typeface="+mj-ea"/>
                <a:cs typeface="Calibri"/>
              </a:defRPr>
            </a:lvl1pPr>
          </a:lstStyle>
          <a:p>
            <a:r>
              <a:rPr lang="en-GB" dirty="0" err="1"/>
              <a:t>Celf</a:t>
            </a:r>
            <a:r>
              <a:rPr lang="en-GB" dirty="0"/>
              <a:t>, </a:t>
            </a:r>
            <a:r>
              <a:rPr lang="en-GB" dirty="0" err="1"/>
              <a:t>Chwaraeon</a:t>
            </a:r>
            <a:r>
              <a:rPr lang="en-GB" dirty="0"/>
              <a:t>…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9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A6F2-2A72-AB66-0ED5-0F9C54C6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468CA8-F5CE-85F2-203E-2CE43632C44E}"/>
              </a:ext>
            </a:extLst>
          </p:cNvPr>
          <p:cNvSpPr/>
          <p:nvPr/>
        </p:nvSpPr>
        <p:spPr>
          <a:xfrm>
            <a:off x="4604747" y="4325758"/>
            <a:ext cx="941251" cy="2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13E69-5438-0181-F74C-5235FB26D8E4}"/>
              </a:ext>
            </a:extLst>
          </p:cNvPr>
          <p:cNvSpPr/>
          <p:nvPr/>
        </p:nvSpPr>
        <p:spPr>
          <a:xfrm>
            <a:off x="1780015" y="4325759"/>
            <a:ext cx="941251" cy="2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633ED4-C858-2C1C-1BCF-EC88BA623E71}"/>
              </a:ext>
            </a:extLst>
          </p:cNvPr>
          <p:cNvSpPr/>
          <p:nvPr/>
        </p:nvSpPr>
        <p:spPr>
          <a:xfrm>
            <a:off x="5669339" y="4093027"/>
            <a:ext cx="906273" cy="2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5A58D-3474-7B96-3350-FF44CCAAAB21}"/>
              </a:ext>
            </a:extLst>
          </p:cNvPr>
          <p:cNvSpPr/>
          <p:nvPr/>
        </p:nvSpPr>
        <p:spPr>
          <a:xfrm>
            <a:off x="3573819" y="4093027"/>
            <a:ext cx="1206610" cy="2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89437D-D67F-33E6-6217-52A6AB4F6C0F}"/>
              </a:ext>
            </a:extLst>
          </p:cNvPr>
          <p:cNvSpPr/>
          <p:nvPr/>
        </p:nvSpPr>
        <p:spPr>
          <a:xfrm>
            <a:off x="2250641" y="2322461"/>
            <a:ext cx="4708212" cy="2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A49D0-4CBD-9EEE-C5DF-669FFA77B59D}"/>
              </a:ext>
            </a:extLst>
          </p:cNvPr>
          <p:cNvSpPr/>
          <p:nvPr/>
        </p:nvSpPr>
        <p:spPr>
          <a:xfrm>
            <a:off x="2049104" y="1204521"/>
            <a:ext cx="2045524" cy="2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BA59E7-D737-9FF6-0527-DEA0EDF10B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56440"/>
            <a:ext cx="7453772" cy="3418335"/>
          </a:xfrm>
        </p:spPr>
        <p:txBody>
          <a:bodyPr numCol="1" spcCol="360000"/>
          <a:lstStyle/>
          <a:p>
            <a:pPr>
              <a:lnSpc>
                <a:spcPct val="125000"/>
              </a:lnSpc>
            </a:pPr>
            <a:r>
              <a:rPr lang="en-GB" sz="1200" dirty="0" err="1">
                <a:ea typeface="+mn-lt"/>
                <a:cs typeface="+mn-lt"/>
              </a:rPr>
              <a:t>Cystadleuaeth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flynyddol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ym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maes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ffiseg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yw</a:t>
            </a:r>
            <a:r>
              <a:rPr lang="en-GB" sz="1200" dirty="0">
                <a:ea typeface="+mn-lt"/>
                <a:cs typeface="+mn-lt"/>
              </a:rPr>
              <a:t> ‘The Eurekas’, </a:t>
            </a:r>
            <a:r>
              <a:rPr lang="en-GB" sz="1200" dirty="0" err="1">
                <a:ea typeface="+mn-lt"/>
                <a:cs typeface="+mn-lt"/>
              </a:rPr>
              <a:t>ar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gyfer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myfyrwyr</a:t>
            </a:r>
            <a:r>
              <a:rPr lang="en-GB" sz="1200" dirty="0">
                <a:ea typeface="+mn-lt"/>
                <a:cs typeface="+mn-lt"/>
              </a:rPr>
              <a:t> 11-16 </a:t>
            </a:r>
            <a:r>
              <a:rPr lang="en-GB" sz="1200" dirty="0" err="1">
                <a:ea typeface="+mn-lt"/>
                <a:cs typeface="+mn-lt"/>
              </a:rPr>
              <a:t>oed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y DU ac </a:t>
            </a:r>
            <a:r>
              <a:rPr lang="en-GB" sz="1200" dirty="0" err="1">
                <a:ea typeface="+mn-lt"/>
                <a:cs typeface="+mn-lt"/>
              </a:rPr>
              <a:t>Iwerddon</a:t>
            </a:r>
            <a:r>
              <a:rPr lang="en-GB" sz="1200" dirty="0">
                <a:ea typeface="+mn-lt"/>
                <a:cs typeface="+mn-lt"/>
              </a:rPr>
              <a:t>, </a:t>
            </a:r>
            <a:r>
              <a:rPr lang="en-GB" sz="1200" dirty="0" err="1">
                <a:ea typeface="+mn-lt"/>
                <a:cs typeface="+mn-lt"/>
              </a:rPr>
              <a:t>lle’r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ydym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eich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herio</a:t>
            </a:r>
            <a:r>
              <a:rPr lang="en-GB" sz="1200" dirty="0">
                <a:ea typeface="+mn-lt"/>
                <a:cs typeface="+mn-lt"/>
              </a:rPr>
              <a:t> I  </a:t>
            </a:r>
            <a:r>
              <a:rPr lang="en-GB" sz="1200" b="1" dirty="0" err="1">
                <a:ea typeface="+mn-lt"/>
                <a:cs typeface="+mn-lt"/>
              </a:rPr>
              <a:t>feddwl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yn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wahanol</a:t>
            </a:r>
            <a:r>
              <a:rPr lang="en-GB" sz="1200" b="1" dirty="0">
                <a:ea typeface="+mn-lt"/>
                <a:cs typeface="+mn-lt"/>
              </a:rPr>
              <a:t> am </a:t>
            </a:r>
            <a:r>
              <a:rPr lang="en-GB" sz="1200" b="1" dirty="0" err="1">
                <a:ea typeface="+mn-lt"/>
                <a:cs typeface="+mn-lt"/>
              </a:rPr>
              <a:t>ffiseg</a:t>
            </a:r>
            <a:r>
              <a:rPr lang="en-GB" sz="1200" b="1" dirty="0">
                <a:ea typeface="+mn-lt"/>
                <a:cs typeface="+mn-lt"/>
              </a:rPr>
              <a:t>. </a:t>
            </a:r>
          </a:p>
          <a:p>
            <a:pPr>
              <a:lnSpc>
                <a:spcPct val="125000"/>
              </a:lnSpc>
            </a:pPr>
            <a:endParaRPr lang="en-GB" sz="1200" b="1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en-GB" sz="1200" dirty="0" err="1">
                <a:ea typeface="+mn-lt"/>
                <a:cs typeface="+mn-lt"/>
              </a:rPr>
              <a:t>Dychmygwch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fod</a:t>
            </a:r>
            <a:r>
              <a:rPr lang="en-GB" sz="1200" dirty="0">
                <a:ea typeface="+mn-lt"/>
                <a:cs typeface="+mn-lt"/>
              </a:rPr>
              <a:t> y </a:t>
            </a:r>
            <a:r>
              <a:rPr lang="en-GB" sz="1200" dirty="0" err="1">
                <a:ea typeface="+mn-lt"/>
                <a:cs typeface="+mn-lt"/>
              </a:rPr>
              <a:t>byd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bos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enfawr</a:t>
            </a:r>
            <a:r>
              <a:rPr lang="en-GB" sz="1200" dirty="0">
                <a:ea typeface="+mn-lt"/>
                <a:cs typeface="+mn-lt"/>
              </a:rPr>
              <a:t> y </a:t>
            </a:r>
            <a:r>
              <a:rPr lang="en-GB" sz="1200" dirty="0" err="1">
                <a:ea typeface="+mn-lt"/>
                <a:cs typeface="+mn-lt"/>
              </a:rPr>
              <a:t>mae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angen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ei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ddatrys</a:t>
            </a:r>
            <a:r>
              <a:rPr lang="en-GB" sz="1200" dirty="0">
                <a:ea typeface="+mn-lt"/>
                <a:cs typeface="+mn-lt"/>
              </a:rPr>
              <a:t>, o </a:t>
            </a:r>
            <a:r>
              <a:rPr lang="en-GB" sz="1200" dirty="0" err="1">
                <a:ea typeface="+mn-lt"/>
                <a:cs typeface="+mn-lt"/>
              </a:rPr>
              <a:t>heriau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byd-eang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megis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mynd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i’r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afael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â’r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newid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yr </a:t>
            </a:r>
            <a:r>
              <a:rPr lang="en-GB" sz="1200" dirty="0" err="1">
                <a:ea typeface="+mn-lt"/>
                <a:cs typeface="+mn-lt"/>
              </a:rPr>
              <a:t>hinsawdd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i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bethau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mwy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personol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megis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cael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eich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cacennau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i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godi’n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berffaith</a:t>
            </a:r>
            <a:r>
              <a:rPr lang="en-GB" sz="1200" dirty="0">
                <a:ea typeface="+mn-lt"/>
                <a:cs typeface="+mn-lt"/>
              </a:rPr>
              <a:t> neu </a:t>
            </a:r>
            <a:r>
              <a:rPr lang="en-GB" sz="1200" dirty="0" err="1">
                <a:ea typeface="+mn-lt"/>
                <a:cs typeface="+mn-lt"/>
              </a:rPr>
              <a:t>ddeall</a:t>
            </a:r>
            <a:r>
              <a:rPr lang="en-GB" sz="1200" dirty="0">
                <a:ea typeface="+mn-lt"/>
                <a:cs typeface="+mn-lt"/>
              </a:rPr>
              <a:t> y </a:t>
            </a:r>
            <a:r>
              <a:rPr lang="en-GB" sz="1200" dirty="0" err="1">
                <a:ea typeface="+mn-lt"/>
                <a:cs typeface="+mn-lt"/>
              </a:rPr>
              <a:t>strategaeth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sy’n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arwain</a:t>
            </a:r>
            <a:r>
              <a:rPr lang="en-GB" sz="1200" dirty="0">
                <a:ea typeface="+mn-lt"/>
                <a:cs typeface="+mn-lt"/>
              </a:rPr>
              <a:t> at </a:t>
            </a:r>
            <a:r>
              <a:rPr lang="en-GB" sz="1200" dirty="0" err="1">
                <a:ea typeface="+mn-lt"/>
                <a:cs typeface="+mn-lt"/>
              </a:rPr>
              <a:t>gôl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dyngedfennol</a:t>
            </a:r>
            <a:r>
              <a:rPr lang="en-GB" sz="1200" dirty="0">
                <a:ea typeface="+mn-lt"/>
                <a:cs typeface="+mn-lt"/>
              </a:rPr>
              <a:t>.  </a:t>
            </a:r>
            <a:r>
              <a:rPr lang="en-GB" sz="1200" b="1" dirty="0" err="1">
                <a:ea typeface="+mn-lt"/>
                <a:cs typeface="+mn-lt"/>
              </a:rPr>
              <a:t>Hoffem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eich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herio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i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ddangos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i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ni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sut</a:t>
            </a:r>
            <a:r>
              <a:rPr lang="en-GB" sz="1200" b="1" dirty="0">
                <a:ea typeface="+mn-lt"/>
                <a:cs typeface="+mn-lt"/>
              </a:rPr>
              <a:t> y gall </a:t>
            </a:r>
            <a:r>
              <a:rPr lang="en-GB" sz="1200" b="1" dirty="0" err="1">
                <a:ea typeface="+mn-lt"/>
                <a:cs typeface="+mn-lt"/>
              </a:rPr>
              <a:t>ffiseg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ddarparu’r</a:t>
            </a:r>
            <a:r>
              <a:rPr lang="en-GB" sz="1200" b="1" dirty="0">
                <a:ea typeface="+mn-lt"/>
                <a:cs typeface="+mn-lt"/>
              </a:rPr>
              <a:t> </a:t>
            </a:r>
            <a:r>
              <a:rPr lang="en-GB" sz="1200" b="1" dirty="0" err="1">
                <a:ea typeface="+mn-lt"/>
                <a:cs typeface="+mn-lt"/>
              </a:rPr>
              <a:t>atebion</a:t>
            </a:r>
            <a:r>
              <a:rPr lang="en-GB" sz="1200" b="1" dirty="0">
                <a:ea typeface="+mn-lt"/>
                <a:cs typeface="+mn-lt"/>
              </a:rPr>
              <a:t>.</a:t>
            </a:r>
          </a:p>
          <a:p>
            <a:pPr>
              <a:lnSpc>
                <a:spcPct val="125000"/>
              </a:lnSpc>
            </a:pPr>
            <a:endParaRPr lang="en-GB" sz="1200" b="1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en-GB" sz="1200" dirty="0" err="1">
                <a:ea typeface="+mn-lt"/>
                <a:cs typeface="+mn-lt"/>
              </a:rPr>
              <a:t>Rydym</a:t>
            </a:r>
            <a:r>
              <a:rPr lang="en-GB" sz="1200" dirty="0">
                <a:ea typeface="+mn-lt"/>
                <a:cs typeface="+mn-lt"/>
              </a:rPr>
              <a:t> am weld </a:t>
            </a:r>
            <a:r>
              <a:rPr lang="en-GB" sz="1200" dirty="0" err="1">
                <a:ea typeface="+mn-lt"/>
                <a:cs typeface="+mn-lt"/>
              </a:rPr>
              <a:t>ceisiadau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sy’n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eich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dangos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rhyngweithio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â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ffiseg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mewn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modd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creadigol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sydd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efallai’n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annisgwyl</a:t>
            </a:r>
            <a:r>
              <a:rPr lang="en-GB" sz="1200" dirty="0">
                <a:ea typeface="+mn-lt"/>
                <a:cs typeface="+mn-lt"/>
              </a:rPr>
              <a:t> – </a:t>
            </a:r>
            <a:r>
              <a:rPr lang="en-GB" sz="1200" dirty="0" err="1">
                <a:ea typeface="+mn-lt"/>
                <a:cs typeface="+mn-lt"/>
              </a:rPr>
              <a:t>wrth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i</a:t>
            </a:r>
            <a:r>
              <a:rPr lang="en-GB" sz="1200" dirty="0">
                <a:ea typeface="+mn-lt"/>
                <a:cs typeface="+mn-lt"/>
              </a:rPr>
              <a:t> chi </a:t>
            </a:r>
            <a:r>
              <a:rPr lang="en-GB" sz="1200" dirty="0" err="1">
                <a:ea typeface="+mn-lt"/>
                <a:cs typeface="+mn-lt"/>
              </a:rPr>
              <a:t>archwilio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sut</a:t>
            </a:r>
            <a:r>
              <a:rPr lang="en-GB" sz="1200" dirty="0">
                <a:ea typeface="+mn-lt"/>
                <a:cs typeface="+mn-lt"/>
              </a:rPr>
              <a:t> y gall </a:t>
            </a:r>
            <a:r>
              <a:rPr lang="en-GB" sz="1200" dirty="0" err="1">
                <a:ea typeface="+mn-lt"/>
                <a:cs typeface="+mn-lt"/>
              </a:rPr>
              <a:t>ffiseg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ddarparu’r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atebion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i’r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dirgelion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ein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bywydau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>
              <a:lnSpc>
                <a:spcPct val="125000"/>
              </a:lnSpc>
            </a:pPr>
            <a:endParaRPr lang="en-GB" sz="1200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en-GB" sz="1200" dirty="0" err="1">
                <a:ea typeface="+mn-lt"/>
                <a:cs typeface="+mn-lt"/>
              </a:rPr>
              <a:t>Bydd</a:t>
            </a:r>
            <a:r>
              <a:rPr lang="en-GB" sz="1200" dirty="0">
                <a:ea typeface="+mn-lt"/>
                <a:cs typeface="+mn-lt"/>
              </a:rPr>
              <a:t> panel </a:t>
            </a:r>
            <a:r>
              <a:rPr lang="en-GB" sz="1200" dirty="0" err="1">
                <a:ea typeface="+mn-lt"/>
                <a:cs typeface="+mn-lt"/>
              </a:rPr>
              <a:t>ysbrydoledig</a:t>
            </a:r>
            <a:r>
              <a:rPr lang="en-GB" sz="1200" dirty="0">
                <a:ea typeface="+mn-lt"/>
                <a:cs typeface="+mn-lt"/>
              </a:rPr>
              <a:t> o </a:t>
            </a:r>
            <a:r>
              <a:rPr lang="en-GB" sz="1200" dirty="0" err="1">
                <a:ea typeface="+mn-lt"/>
                <a:cs typeface="+mn-lt"/>
              </a:rPr>
              <a:t>feirniaid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penderfynu</a:t>
            </a:r>
            <a:r>
              <a:rPr lang="en-GB" sz="1200" dirty="0">
                <a:ea typeface="+mn-lt"/>
                <a:cs typeface="+mn-lt"/>
              </a:rPr>
              <a:t> pa </a:t>
            </a:r>
            <a:r>
              <a:rPr lang="en-GB" sz="1200" dirty="0" err="1">
                <a:ea typeface="+mn-lt"/>
                <a:cs typeface="+mn-lt"/>
              </a:rPr>
              <a:t>geisiadau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sy’n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dangos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gwreiddioldeb</a:t>
            </a:r>
            <a:r>
              <a:rPr lang="en-GB" sz="1200" dirty="0">
                <a:ea typeface="+mn-lt"/>
                <a:cs typeface="+mn-lt"/>
              </a:rPr>
              <a:t> a </a:t>
            </a:r>
            <a:r>
              <a:rPr lang="en-GB" sz="1200" dirty="0" err="1">
                <a:ea typeface="+mn-lt"/>
                <a:cs typeface="+mn-lt"/>
              </a:rPr>
              <a:t>chreadigrwydd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eithriadol</a:t>
            </a:r>
            <a:r>
              <a:rPr lang="en-GB" sz="1200" dirty="0">
                <a:ea typeface="+mn-lt"/>
                <a:cs typeface="+mn-lt"/>
              </a:rPr>
              <a:t>, a </a:t>
            </a:r>
            <a:r>
              <a:rPr lang="en-GB" sz="1200" dirty="0" err="1">
                <a:ea typeface="+mn-lt"/>
                <a:cs typeface="+mn-lt"/>
              </a:rPr>
              <a:t>bydd</a:t>
            </a:r>
            <a:r>
              <a:rPr lang="en-GB" sz="1200" dirty="0">
                <a:ea typeface="+mn-lt"/>
                <a:cs typeface="+mn-lt"/>
              </a:rPr>
              <a:t> un </a:t>
            </a:r>
            <a:r>
              <a:rPr lang="en-GB" sz="1200" dirty="0" err="1">
                <a:ea typeface="+mn-lt"/>
                <a:cs typeface="+mn-lt"/>
              </a:rPr>
              <a:t>enillydd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cyffredinol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cael</a:t>
            </a:r>
            <a:r>
              <a:rPr lang="en-GB" sz="1200" dirty="0">
                <a:ea typeface="+mn-lt"/>
                <a:cs typeface="+mn-lt"/>
              </a:rPr>
              <a:t>  </a:t>
            </a:r>
            <a:r>
              <a:rPr lang="en-GB" sz="1200" b="1" dirty="0">
                <a:ea typeface="+mn-lt"/>
                <a:cs typeface="+mn-lt"/>
              </a:rPr>
              <a:t>£1,000/€1,200 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ogystal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â</a:t>
            </a:r>
            <a:r>
              <a:rPr lang="en-GB" sz="1200" dirty="0">
                <a:ea typeface="+mn-lt"/>
                <a:cs typeface="+mn-lt"/>
              </a:rPr>
              <a:t>  </a:t>
            </a:r>
            <a:r>
              <a:rPr lang="en-GB" sz="1200" b="1" dirty="0">
                <a:ea typeface="+mn-lt"/>
                <a:cs typeface="+mn-lt"/>
              </a:rPr>
              <a:t>£250/€300</a:t>
            </a:r>
            <a:r>
              <a:rPr lang="en-GB" sz="1200" dirty="0">
                <a:ea typeface="+mn-lt"/>
                <a:cs typeface="+mn-lt"/>
              </a:rPr>
              <a:t>  </a:t>
            </a:r>
            <a:r>
              <a:rPr lang="en-GB" sz="1200" dirty="0" err="1">
                <a:ea typeface="+mn-lt"/>
                <a:cs typeface="+mn-lt"/>
              </a:rPr>
              <a:t>i’w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ysgol</a:t>
            </a:r>
            <a:r>
              <a:rPr lang="en-GB" sz="1200" dirty="0">
                <a:ea typeface="+mn-lt"/>
                <a:cs typeface="+mn-lt"/>
              </a:rPr>
              <a:t>. </a:t>
            </a:r>
            <a:r>
              <a:rPr lang="en-GB" sz="1200" dirty="0" err="1">
                <a:ea typeface="+mn-lt"/>
                <a:cs typeface="+mn-lt"/>
              </a:rPr>
              <a:t>Bydd</a:t>
            </a:r>
            <a:r>
              <a:rPr lang="en-GB" sz="1200" dirty="0">
                <a:ea typeface="+mn-lt"/>
                <a:cs typeface="+mn-lt"/>
              </a:rPr>
              <a:t> y </a:t>
            </a:r>
            <a:r>
              <a:rPr lang="en-GB" sz="1200" dirty="0" err="1">
                <a:ea typeface="+mn-lt"/>
                <a:cs typeface="+mn-lt"/>
              </a:rPr>
              <a:t>ddau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sy’n</a:t>
            </a:r>
            <a:r>
              <a:rPr lang="en-GB" sz="1200" dirty="0">
                <a:ea typeface="+mn-lt"/>
                <a:cs typeface="+mn-lt"/>
              </a:rPr>
              <a:t> ail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cael</a:t>
            </a:r>
            <a:r>
              <a:rPr lang="en-GB" sz="1200" dirty="0">
                <a:ea typeface="+mn-lt"/>
                <a:cs typeface="+mn-lt"/>
              </a:rPr>
              <a:t>  </a:t>
            </a:r>
            <a:r>
              <a:rPr lang="en-GB" sz="1200" b="1" dirty="0">
                <a:ea typeface="+mn-lt"/>
                <a:cs typeface="+mn-lt"/>
              </a:rPr>
              <a:t>£500/€600</a:t>
            </a:r>
            <a:r>
              <a:rPr lang="en-GB" sz="1200" dirty="0">
                <a:ea typeface="+mn-lt"/>
                <a:cs typeface="+mn-lt"/>
              </a:rPr>
              <a:t>  yr un, a </a:t>
            </a:r>
            <a:r>
              <a:rPr lang="en-GB" sz="1200" dirty="0" err="1">
                <a:ea typeface="+mn-lt"/>
                <a:cs typeface="+mn-lt"/>
              </a:rPr>
              <a:t>bydd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chwe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gwobr</a:t>
            </a:r>
            <a:r>
              <a:rPr lang="en-GB" sz="1200" dirty="0">
                <a:ea typeface="+mn-lt"/>
                <a:cs typeface="+mn-lt"/>
              </a:rPr>
              <a:t> o  </a:t>
            </a:r>
            <a:r>
              <a:rPr lang="en-GB" sz="1200" b="1" dirty="0">
                <a:ea typeface="+mn-lt"/>
                <a:cs typeface="+mn-lt"/>
              </a:rPr>
              <a:t>£250/€300</a:t>
            </a:r>
            <a:r>
              <a:rPr lang="en-GB" sz="1200" dirty="0">
                <a:ea typeface="+mn-lt"/>
                <a:cs typeface="+mn-lt"/>
              </a:rPr>
              <a:t>  </a:t>
            </a:r>
            <a:r>
              <a:rPr lang="en-GB" sz="1200" dirty="0" err="1">
                <a:ea typeface="+mn-lt"/>
                <a:cs typeface="+mn-lt"/>
              </a:rPr>
              <a:t>yn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cael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eu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dyfarnu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i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gais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rhagorol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gan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rywun</a:t>
            </a:r>
            <a:r>
              <a:rPr lang="en-GB" sz="1200" dirty="0">
                <a:ea typeface="+mn-lt"/>
                <a:cs typeface="+mn-lt"/>
              </a:rPr>
              <a:t> o bob </a:t>
            </a:r>
            <a:r>
              <a:rPr lang="en-GB" sz="1200" dirty="0" err="1">
                <a:ea typeface="+mn-lt"/>
                <a:cs typeface="+mn-lt"/>
              </a:rPr>
              <a:t>oedran</a:t>
            </a:r>
            <a:r>
              <a:rPr lang="en-GB" sz="1200" dirty="0">
                <a:ea typeface="+mn-lt"/>
                <a:cs typeface="+mn-lt"/>
              </a:rPr>
              <a:t>, o 11 </a:t>
            </a:r>
            <a:r>
              <a:rPr lang="en-GB" sz="1200" dirty="0" err="1">
                <a:ea typeface="+mn-lt"/>
                <a:cs typeface="+mn-lt"/>
              </a:rPr>
              <a:t>i</a:t>
            </a:r>
            <a:r>
              <a:rPr lang="en-GB" sz="1200" dirty="0">
                <a:ea typeface="+mn-lt"/>
                <a:cs typeface="+mn-lt"/>
              </a:rPr>
              <a:t> 16.</a:t>
            </a:r>
          </a:p>
          <a:p>
            <a:pPr>
              <a:lnSpc>
                <a:spcPct val="125000"/>
              </a:lnSpc>
            </a:pPr>
            <a:endParaRPr lang="en-GB" sz="1200" dirty="0">
              <a:ea typeface="+mn-lt"/>
              <a:cs typeface="+mn-lt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GB" sz="1200" b="1" dirty="0">
              <a:ea typeface="+mn-lt"/>
              <a:cs typeface="+mn-lt"/>
            </a:endParaRPr>
          </a:p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CE452-8032-686A-AAE8-C471D342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30" dirty="0"/>
              <a:t>Beth </a:t>
            </a:r>
            <a:r>
              <a:rPr lang="en-GB" spc="-30" dirty="0" err="1"/>
              <a:t>yw</a:t>
            </a:r>
            <a:r>
              <a:rPr lang="en-GB" spc="-30" dirty="0"/>
              <a:t> ‘The Eurekas’?</a:t>
            </a:r>
            <a:endParaRPr lang="en-US" sz="2000" dirty="0"/>
          </a:p>
        </p:txBody>
      </p:sp>
      <p:pic>
        <p:nvPicPr>
          <p:cNvPr id="4" name="Picture 3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27A89B57-A4F5-7A9F-7FB3-E62B0CAEE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2" y="-1141175"/>
            <a:ext cx="2552466" cy="2041973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214F902-6118-80AE-11E5-706DF78A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37" y="1116929"/>
            <a:ext cx="1012863" cy="977199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35037FE-7581-BDBA-2353-946C5177E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05" y="127185"/>
            <a:ext cx="928068" cy="605262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D2C7264-9CC5-3100-0830-9593EEC13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06" y="-436444"/>
            <a:ext cx="1168400" cy="1127259"/>
          </a:xfrm>
          <a:prstGeom prst="rect">
            <a:avLst/>
          </a:prstGeom>
        </p:spPr>
      </p:pic>
      <p:pic>
        <p:nvPicPr>
          <p:cNvPr id="11" name="Picture 10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2BCBC614-21E0-EBA6-3F59-8DB310045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18" y="2805566"/>
            <a:ext cx="1060032" cy="10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65697"/>
      </p:ext>
    </p:extLst>
  </p:cSld>
  <p:clrMapOvr>
    <a:masterClrMapping/>
  </p:clrMapOvr>
</p:sld>
</file>

<file path=ppt/theme/theme1.xml><?xml version="1.0" encoding="utf-8"?>
<a:theme xmlns:a="http://schemas.openxmlformats.org/drawingml/2006/main" name="IoP Theme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8D2779"/>
      </a:lt2>
      <a:accent1>
        <a:srgbClr val="D53C73"/>
      </a:accent1>
      <a:accent2>
        <a:srgbClr val="EA7105"/>
      </a:accent2>
      <a:accent3>
        <a:srgbClr val="FDC300"/>
      </a:accent3>
      <a:accent4>
        <a:srgbClr val="18205C"/>
      </a:accent4>
      <a:accent5>
        <a:srgbClr val="8D2779"/>
      </a:accent5>
      <a:accent6>
        <a:srgbClr val="FFFFFF"/>
      </a:accent6>
      <a:hlink>
        <a:srgbClr val="BF1B0F"/>
      </a:hlink>
      <a:folHlink>
        <a:srgbClr val="BF1B0F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ITC Franklin Gothic Std Book" panose="020B05040305030202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0" i="0" dirty="0">
            <a:solidFill>
              <a:schemeClr val="tx1"/>
            </a:solidFill>
            <a:latin typeface="ITC Franklin Gothic Std Book" panose="020B0504030503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stitute of Physics PPT_Feb 2021" id="{1821851C-D2CE-614A-B790-DAA3E29DFFA0}" vid="{3EE44765-858D-3644-BD79-B015D9DA47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71754b-3d82-4254-96e2-2641b46eda35" xsi:nil="true"/>
    <lcf76f155ced4ddcb4097134ff3c332f xmlns="4c22fc02-3e05-45a4-8221-97c35e0edc1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A1C7CCB21E9F478133D83FE8D6899C" ma:contentTypeVersion="11" ma:contentTypeDescription="Create a new document." ma:contentTypeScope="" ma:versionID="b154b910e6bf68d45f0cb481ac4d22c0">
  <xsd:schema xmlns:xsd="http://www.w3.org/2001/XMLSchema" xmlns:xs="http://www.w3.org/2001/XMLSchema" xmlns:p="http://schemas.microsoft.com/office/2006/metadata/properties" xmlns:ns2="4c22fc02-3e05-45a4-8221-97c35e0edc1b" xmlns:ns3="b771754b-3d82-4254-96e2-2641b46eda35" targetNamespace="http://schemas.microsoft.com/office/2006/metadata/properties" ma:root="true" ma:fieldsID="d84832a02aaace1cb42a00674065574e" ns2:_="" ns3:_="">
    <xsd:import namespace="4c22fc02-3e05-45a4-8221-97c35e0edc1b"/>
    <xsd:import namespace="b771754b-3d82-4254-96e2-2641b46eda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2fc02-3e05-45a4-8221-97c35e0ed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934dc9b-ab1a-41a2-b836-343a6a10a9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1754b-3d82-4254-96e2-2641b46eda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5274d4-9c5a-4059-9268-ff862afc7f0e}" ma:internalName="TaxCatchAll" ma:showField="CatchAllData" ma:web="b771754b-3d82-4254-96e2-2641b46eda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C4F00-A59C-412B-93B3-A25A5303EF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96F3AC-E766-4C24-938D-E9E41D38EC91}">
  <ds:schemaRefs>
    <ds:schemaRef ds:uri="http://schemas.microsoft.com/office/2006/metadata/properties"/>
    <ds:schemaRef ds:uri="http://schemas.microsoft.com/office/infopath/2007/PartnerControls"/>
    <ds:schemaRef ds:uri="b771754b-3d82-4254-96e2-2641b46eda35"/>
    <ds:schemaRef ds:uri="4c22fc02-3e05-45a4-8221-97c35e0edc1b"/>
  </ds:schemaRefs>
</ds:datastoreItem>
</file>

<file path=customXml/itemProps3.xml><?xml version="1.0" encoding="utf-8"?>
<ds:datastoreItem xmlns:ds="http://schemas.openxmlformats.org/officeDocument/2006/customXml" ds:itemID="{C71D43E7-93F0-4BC9-A636-6331A41BD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2fc02-3e05-45a4-8221-97c35e0edc1b"/>
    <ds:schemaRef ds:uri="b771754b-3d82-4254-96e2-2641b46eda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IoP Theme</Template>
  <TotalTime>12727</TotalTime>
  <Words>1036</Words>
  <Application>Microsoft Macintosh PowerPoint</Application>
  <PresentationFormat>On-screen Show (16:9)</PresentationFormat>
  <Paragraphs>74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ITC Franklin Gothic Std Book</vt:lpstr>
      <vt:lpstr>IoP Theme</vt:lpstr>
      <vt:lpstr>Pecyn cymorth i athrawon 2025</vt:lpstr>
      <vt:lpstr>I ysbrydoli cenhedlaeth gyfan </vt:lpstr>
      <vt:lpstr>Sut all Ffiseg eich helpu i weld y byd yn wahanol?</vt:lpstr>
      <vt:lpstr>Beth yw ‘The Eurekas’?</vt:lpstr>
      <vt:lpstr>Sut y gall athrawon gymryd rhan</vt:lpstr>
      <vt:lpstr> NODYN PWYSIG    </vt:lpstr>
      <vt:lpstr>PowerPoint Presentation</vt:lpstr>
      <vt:lpstr>Yn frwdfrydig ynghylch a         </vt:lpstr>
      <vt:lpstr>Beth yw ‘The Eurekas’?</vt:lpstr>
      <vt:lpstr>Gwyliwch y fideo</vt:lpstr>
      <vt:lpstr>Cael ysbrydoliaeth </vt:lpstr>
      <vt:lpstr>Byddwch yn greadigol </vt:lpstr>
      <vt:lpstr>Y camau nesaf...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title on cover page over three lines max</dc:title>
  <dc:creator>Sophie Newton</dc:creator>
  <cp:lastModifiedBy>Sophie Newton</cp:lastModifiedBy>
  <cp:revision>57</cp:revision>
  <cp:lastPrinted>2019-01-14T13:00:16Z</cp:lastPrinted>
  <dcterms:created xsi:type="dcterms:W3CDTF">2024-01-10T15:57:21Z</dcterms:created>
  <dcterms:modified xsi:type="dcterms:W3CDTF">2025-02-27T09:30:11Z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0x010100F8A1C7CCB21E9F478133D83FE8D6899C</vt:lpwstr>
  </property>
</Properties>
</file>